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8" r:id="rId1"/>
  </p:sldMasterIdLst>
  <p:notesMasterIdLst>
    <p:notesMasterId r:id="rId35"/>
  </p:notesMasterIdLst>
  <p:sldIdLst>
    <p:sldId id="256" r:id="rId2"/>
    <p:sldId id="258" r:id="rId3"/>
    <p:sldId id="260" r:id="rId4"/>
    <p:sldId id="262" r:id="rId5"/>
    <p:sldId id="263" r:id="rId6"/>
    <p:sldId id="264" r:id="rId7"/>
    <p:sldId id="265" r:id="rId8"/>
    <p:sldId id="266" r:id="rId9"/>
    <p:sldId id="267" r:id="rId10"/>
    <p:sldId id="268" r:id="rId11"/>
    <p:sldId id="269" r:id="rId12"/>
    <p:sldId id="270" r:id="rId13"/>
    <p:sldId id="292" r:id="rId14"/>
    <p:sldId id="271" r:id="rId15"/>
    <p:sldId id="272" r:id="rId16"/>
    <p:sldId id="273" r:id="rId17"/>
    <p:sldId id="274" r:id="rId18"/>
    <p:sldId id="275" r:id="rId19"/>
    <p:sldId id="276" r:id="rId20"/>
    <p:sldId id="277" r:id="rId21"/>
    <p:sldId id="278" r:id="rId22"/>
    <p:sldId id="283" r:id="rId23"/>
    <p:sldId id="284" r:id="rId24"/>
    <p:sldId id="285" r:id="rId25"/>
    <p:sldId id="279" r:id="rId26"/>
    <p:sldId id="280" r:id="rId27"/>
    <p:sldId id="286" r:id="rId28"/>
    <p:sldId id="281" r:id="rId29"/>
    <p:sldId id="288" r:id="rId30"/>
    <p:sldId id="289" r:id="rId31"/>
    <p:sldId id="282" r:id="rId32"/>
    <p:sldId id="290" r:id="rId33"/>
    <p:sldId id="291" r:id="rId3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eocasey@nmsu.edu" initials="e"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4A1637D-48E9-46D5-8A88-7089B9FF06FC}" type="datetimeFigureOut">
              <a:rPr lang="en-US" smtClean="0"/>
              <a:t>1/31/2019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88EE1C7-A0DC-481C-BFA7-5E7FDD3716AD}" type="slidenum">
              <a:rPr lang="en-US" smtClean="0"/>
              <a:t>‹#›</a:t>
            </a:fld>
            <a:endParaRPr lang="en-US"/>
          </a:p>
        </p:txBody>
      </p:sp>
    </p:spTree>
    <p:extLst>
      <p:ext uri="{BB962C8B-B14F-4D97-AF65-F5344CB8AC3E}">
        <p14:creationId xmlns:p14="http://schemas.microsoft.com/office/powerpoint/2010/main" val="23907106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685800" y="1346947"/>
            <a:ext cx="7772400"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685800" y="4282763"/>
            <a:ext cx="7772400"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685800" y="1484779"/>
            <a:ext cx="7772400" cy="274320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a:grpSpLocks noChangeAspect="1"/>
          </p:cNvGrpSpPr>
          <p:nvPr/>
        </p:nvGrpSpPr>
        <p:grpSpPr>
          <a:xfrm>
            <a:off x="7234780" y="4107023"/>
            <a:ext cx="914400" cy="914400"/>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788670" y="1432223"/>
            <a:ext cx="7593330" cy="3035808"/>
          </a:xfrm>
        </p:spPr>
        <p:txBody>
          <a:bodyPr anchor="ctr">
            <a:noAutofit/>
          </a:bodyPr>
          <a:lstStyle>
            <a:lvl1pPr algn="l">
              <a:lnSpc>
                <a:spcPct val="80000"/>
              </a:lnSpc>
              <a:defRPr sz="6400" b="0" cap="all"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802386" y="4389120"/>
            <a:ext cx="5918454" cy="1069848"/>
          </a:xfrm>
        </p:spPr>
        <p:txBody>
          <a:bodyPr>
            <a:normAutofit/>
          </a:bodyPr>
          <a:lstStyle>
            <a:lvl1pPr marL="0" indent="0" algn="l">
              <a:buNone/>
              <a:defRPr sz="1800" b="0">
                <a:solidFill>
                  <a:schemeClr val="tx1"/>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9B228EC-BFAA-4683-9C99-8012593191F6}" type="datetime1">
              <a:rPr lang="en-US" smtClean="0"/>
              <a:t>1/31/2019</a:t>
            </a:fld>
            <a:endParaRPr lang="en-US"/>
          </a:p>
        </p:txBody>
      </p:sp>
      <p:sp>
        <p:nvSpPr>
          <p:cNvPr id="5" name="Footer Placeholder 4"/>
          <p:cNvSpPr>
            <a:spLocks noGrp="1"/>
          </p:cNvSpPr>
          <p:nvPr>
            <p:ph type="ftr" sz="quarter" idx="11"/>
          </p:nvPr>
        </p:nvSpPr>
        <p:spPr>
          <a:xfrm>
            <a:off x="812805" y="6272785"/>
            <a:ext cx="4745736" cy="365125"/>
          </a:xfrm>
        </p:spPr>
        <p:txBody>
          <a:bodyPr/>
          <a:lstStyle/>
          <a:p>
            <a:endParaRPr lang="en-US"/>
          </a:p>
        </p:txBody>
      </p:sp>
      <p:sp>
        <p:nvSpPr>
          <p:cNvPr id="6" name="Slide Number Placeholder 5"/>
          <p:cNvSpPr>
            <a:spLocks noGrp="1"/>
          </p:cNvSpPr>
          <p:nvPr>
            <p:ph type="sldNum" sz="quarter" idx="12"/>
          </p:nvPr>
        </p:nvSpPr>
        <p:spPr>
          <a:xfrm>
            <a:off x="7244280" y="4227195"/>
            <a:ext cx="895401" cy="640080"/>
          </a:xfrm>
        </p:spPr>
        <p:txBody>
          <a:bodyPr/>
          <a:lstStyle>
            <a:lvl1pPr>
              <a:defRPr sz="2800" b="1"/>
            </a:lvl1pPr>
          </a:lstStyle>
          <a:p>
            <a:fld id="{5BB7FB22-058F-48DC-B4B1-0EDCCA9D82E5}" type="slidenum">
              <a:rPr lang="en-US" smtClean="0"/>
              <a:t>‹#›</a:t>
            </a:fld>
            <a:endParaRPr lang="en-US"/>
          </a:p>
        </p:txBody>
      </p:sp>
    </p:spTree>
    <p:extLst>
      <p:ext uri="{BB962C8B-B14F-4D97-AF65-F5344CB8AC3E}">
        <p14:creationId xmlns:p14="http://schemas.microsoft.com/office/powerpoint/2010/main" val="618380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563A8F0-3CDA-4080-A9C9-1F2226D5596E}" type="datetime1">
              <a:rPr lang="en-US" smtClean="0"/>
              <a:t>1/31/2019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BB7FB22-058F-48DC-B4B1-0EDCCA9D82E5}" type="slidenum">
              <a:rPr lang="en-US" smtClean="0"/>
              <a:t>‹#›</a:t>
            </a:fld>
            <a:endParaRPr lang="en-US"/>
          </a:p>
        </p:txBody>
      </p:sp>
    </p:spTree>
    <p:extLst>
      <p:ext uri="{BB962C8B-B14F-4D97-AF65-F5344CB8AC3E}">
        <p14:creationId xmlns:p14="http://schemas.microsoft.com/office/powerpoint/2010/main" val="5186794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533400"/>
            <a:ext cx="1914525" cy="5638800"/>
          </a:xfrm>
        </p:spPr>
        <p:txBody>
          <a:bodyPr vert="eaVert"/>
          <a:lstStyle>
            <a:lvl1pPr>
              <a:defRPr b="0"/>
            </a:lvl1pPr>
          </a:lstStyle>
          <a:p>
            <a:r>
              <a:rPr lang="en-US"/>
              <a:t>Click to edit Master title style</a:t>
            </a:r>
            <a:endParaRPr lang="en-US" dirty="0"/>
          </a:p>
        </p:txBody>
      </p:sp>
      <p:sp>
        <p:nvSpPr>
          <p:cNvPr id="3" name="Vertical Text Placeholder 2"/>
          <p:cNvSpPr>
            <a:spLocks noGrp="1"/>
          </p:cNvSpPr>
          <p:nvPr>
            <p:ph type="body" orient="vert" idx="1"/>
          </p:nvPr>
        </p:nvSpPr>
        <p:spPr>
          <a:xfrm>
            <a:off x="800100" y="533400"/>
            <a:ext cx="5629275" cy="56388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95F1E82-D7A8-4101-9720-B9BC820D035A}" type="datetime1">
              <a:rPr lang="en-US" smtClean="0"/>
              <a:t>1/31/2019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BB7FB22-058F-48DC-B4B1-0EDCCA9D82E5}" type="slidenum">
              <a:rPr lang="en-US" smtClean="0"/>
              <a:t>‹#›</a:t>
            </a:fld>
            <a:endParaRPr lang="en-US"/>
          </a:p>
        </p:txBody>
      </p:sp>
    </p:spTree>
    <p:extLst>
      <p:ext uri="{BB962C8B-B14F-4D97-AF65-F5344CB8AC3E}">
        <p14:creationId xmlns:p14="http://schemas.microsoft.com/office/powerpoint/2010/main" val="8035022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5F356CA-808A-4A0D-B65D-60240F11BEDC}" type="datetime1">
              <a:rPr lang="en-US" smtClean="0"/>
              <a:t>1/31/2019</a:t>
            </a:fld>
            <a:endParaRPr lang="en-US"/>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BB7FB22-058F-48DC-B4B1-0EDCCA9D82E5}" type="slidenum">
              <a:rPr lang="en-US" smtClean="0"/>
              <a:t>‹#›</a:t>
            </a:fld>
            <a:endParaRPr lang="en-US"/>
          </a:p>
        </p:txBody>
      </p:sp>
      <p:sp>
        <p:nvSpPr>
          <p:cNvPr id="10" name="Footer Placeholder 11">
            <a:extLst>
              <a:ext uri="{FF2B5EF4-FFF2-40B4-BE49-F238E27FC236}">
                <a16:creationId xmlns:a16="http://schemas.microsoft.com/office/drawing/2014/main" id="{EE4D57E3-CA8B-477A-8159-B770EABB11A3}"/>
              </a:ext>
            </a:extLst>
          </p:cNvPr>
          <p:cNvSpPr txBox="1">
            <a:spLocks/>
          </p:cNvSpPr>
          <p:nvPr userDrawn="1"/>
        </p:nvSpPr>
        <p:spPr bwMode="auto">
          <a:xfrm>
            <a:off x="2341563" y="6400800"/>
            <a:ext cx="4211637" cy="27463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bodyPr>
          <a:lstStyle>
            <a:defPPr>
              <a:defRPr lang="en-US"/>
            </a:defPPr>
            <a:lvl1pPr marL="0" algn="ctr" defTabSz="914400" rtl="0" eaLnBrk="0" latinLnBrk="0" hangingPunct="0">
              <a:defRPr sz="2400" kern="1200">
                <a:solidFill>
                  <a:schemeClr val="tx1"/>
                </a:solidFill>
                <a:latin typeface="Verdana" pitchFamily="34" charset="0"/>
                <a:ea typeface="+mn-ea"/>
                <a:cs typeface="+mn-cs"/>
              </a:defRPr>
            </a:lvl1pPr>
            <a:lvl2pPr marL="742950" indent="-285750" algn="l" defTabSz="914400" rtl="0" eaLnBrk="0" latinLnBrk="0" hangingPunct="0">
              <a:defRPr sz="2400" kern="1200">
                <a:solidFill>
                  <a:schemeClr val="tx1"/>
                </a:solidFill>
                <a:latin typeface="Verdana" pitchFamily="34" charset="0"/>
                <a:ea typeface="+mn-ea"/>
                <a:cs typeface="+mn-cs"/>
              </a:defRPr>
            </a:lvl2pPr>
            <a:lvl3pPr marL="1143000" indent="-228600" algn="l" defTabSz="914400" rtl="0" eaLnBrk="0" latinLnBrk="0" hangingPunct="0">
              <a:defRPr sz="2400" kern="1200">
                <a:solidFill>
                  <a:schemeClr val="tx1"/>
                </a:solidFill>
                <a:latin typeface="Verdana" pitchFamily="34" charset="0"/>
                <a:ea typeface="+mn-ea"/>
                <a:cs typeface="+mn-cs"/>
              </a:defRPr>
            </a:lvl3pPr>
            <a:lvl4pPr marL="1600200" indent="-228600" algn="l" defTabSz="914400" rtl="0" eaLnBrk="0" latinLnBrk="0" hangingPunct="0">
              <a:defRPr sz="2400" kern="1200">
                <a:solidFill>
                  <a:schemeClr val="tx1"/>
                </a:solidFill>
                <a:latin typeface="Verdana" pitchFamily="34" charset="0"/>
                <a:ea typeface="+mn-ea"/>
                <a:cs typeface="+mn-cs"/>
              </a:defRPr>
            </a:lvl4pPr>
            <a:lvl5pPr marL="2057400" indent="-228600" algn="l" defTabSz="914400" rtl="0" eaLnBrk="0" latinLnBrk="0" hangingPunct="0">
              <a:defRPr sz="2400" kern="1200">
                <a:solidFill>
                  <a:schemeClr val="tx1"/>
                </a:solidFill>
                <a:latin typeface="Verdana" pitchFamily="34"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Verdana" pitchFamily="34"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Verdana" pitchFamily="34"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Verdana" pitchFamily="34"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Verdana" pitchFamily="34" charset="0"/>
                <a:ea typeface="+mn-ea"/>
                <a:cs typeface="+mn-cs"/>
              </a:defRPr>
            </a:lvl9pPr>
          </a:lstStyle>
          <a:p>
            <a:pPr eaLnBrk="1" hangingPunct="1"/>
            <a:r>
              <a:rPr lang="en-US" sz="1000" dirty="0">
                <a:solidFill>
                  <a:schemeClr val="bg1">
                    <a:lumMod val="50000"/>
                  </a:schemeClr>
                </a:solidFill>
                <a:latin typeface="Times New Roman" pitchFamily="18" charset="0"/>
                <a:cs typeface="Times New Roman" pitchFamily="18" charset="0"/>
              </a:rPr>
              <a:t>Copyright © Texas Education Agency 2012. All rights reserved.</a:t>
            </a:r>
          </a:p>
          <a:p>
            <a:pPr eaLnBrk="1" hangingPunct="1"/>
            <a:r>
              <a:rPr lang="en-US" sz="1000" dirty="0">
                <a:solidFill>
                  <a:schemeClr val="bg1">
                    <a:lumMod val="50000"/>
                  </a:schemeClr>
                </a:solidFill>
                <a:latin typeface="Times New Roman" pitchFamily="18" charset="0"/>
                <a:cs typeface="Times New Roman" pitchFamily="18" charset="0"/>
              </a:rPr>
              <a:t>Images and other multimedia content used with permission. </a:t>
            </a:r>
          </a:p>
        </p:txBody>
      </p:sp>
    </p:spTree>
    <p:extLst>
      <p:ext uri="{BB962C8B-B14F-4D97-AF65-F5344CB8AC3E}">
        <p14:creationId xmlns:p14="http://schemas.microsoft.com/office/powerpoint/2010/main" val="36979133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9144000" cy="194001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5346" y="1225296"/>
            <a:ext cx="6960870" cy="3520440"/>
          </a:xfrm>
        </p:spPr>
        <p:txBody>
          <a:bodyPr anchor="ctr">
            <a:normAutofit/>
          </a:bodyPr>
          <a:lstStyle>
            <a:lvl1pPr>
              <a:lnSpc>
                <a:spcPct val="80000"/>
              </a:lnSpc>
              <a:defRPr sz="6400" b="0"/>
            </a:lvl1pPr>
          </a:lstStyle>
          <a:p>
            <a:r>
              <a:rPr lang="en-US"/>
              <a:t>Click to edit Master title style</a:t>
            </a:r>
            <a:endParaRPr lang="en-US" dirty="0"/>
          </a:p>
        </p:txBody>
      </p:sp>
      <p:sp>
        <p:nvSpPr>
          <p:cNvPr id="3" name="Text Placeholder 2"/>
          <p:cNvSpPr>
            <a:spLocks noGrp="1"/>
          </p:cNvSpPr>
          <p:nvPr>
            <p:ph type="body" idx="1"/>
          </p:nvPr>
        </p:nvSpPr>
        <p:spPr>
          <a:xfrm>
            <a:off x="1624330" y="5020056"/>
            <a:ext cx="6789420" cy="1066800"/>
          </a:xfrm>
        </p:spPr>
        <p:txBody>
          <a:bodyPr anchor="t">
            <a:normAutofit/>
          </a:bodyPr>
          <a:lstStyle>
            <a:lvl1pPr marL="0" indent="0">
              <a:buNone/>
              <a:defRPr sz="1800" b="0">
                <a:solidFill>
                  <a:schemeClr val="accent1">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6445251" y="6272785"/>
            <a:ext cx="1983232" cy="365125"/>
          </a:xfrm>
        </p:spPr>
        <p:txBody>
          <a:bodyPr/>
          <a:lstStyle>
            <a:lvl1pPr>
              <a:defRPr>
                <a:solidFill>
                  <a:schemeClr val="accent1">
                    <a:lumMod val="50000"/>
                  </a:schemeClr>
                </a:solidFill>
              </a:defRPr>
            </a:lvl1pPr>
          </a:lstStyle>
          <a:p>
            <a:fld id="{F100E3C2-FE80-494C-90D7-C92762956459}" type="datetime1">
              <a:rPr lang="en-US" smtClean="0"/>
              <a:t>1/31/2019</a:t>
            </a:fld>
            <a:endParaRPr lang="en-US"/>
          </a:p>
        </p:txBody>
      </p:sp>
      <p:sp>
        <p:nvSpPr>
          <p:cNvPr id="5" name="Footer Placeholder 4"/>
          <p:cNvSpPr>
            <a:spLocks noGrp="1"/>
          </p:cNvSpPr>
          <p:nvPr>
            <p:ph type="ftr" sz="quarter" idx="11"/>
          </p:nvPr>
        </p:nvSpPr>
        <p:spPr>
          <a:xfrm>
            <a:off x="1636099" y="6272784"/>
            <a:ext cx="4745736" cy="365125"/>
          </a:xfrm>
        </p:spPr>
        <p:txBody>
          <a:bodyPr/>
          <a:lstStyle>
            <a:lvl1pPr>
              <a:defRPr>
                <a:solidFill>
                  <a:schemeClr val="accent1">
                    <a:lumMod val="50000"/>
                  </a:schemeClr>
                </a:solidFill>
              </a:defRPr>
            </a:lvl1pPr>
          </a:lstStyle>
          <a:p>
            <a:endParaRPr lang="en-US"/>
          </a:p>
        </p:txBody>
      </p:sp>
      <p:grpSp>
        <p:nvGrpSpPr>
          <p:cNvPr id="8" name="Group 7"/>
          <p:cNvGrpSpPr>
            <a:grpSpLocks noChangeAspect="1"/>
          </p:cNvGrpSpPr>
          <p:nvPr/>
        </p:nvGrpSpPr>
        <p:grpSpPr>
          <a:xfrm>
            <a:off x="633862" y="2430623"/>
            <a:ext cx="914400" cy="914400"/>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645450" y="2508607"/>
            <a:ext cx="891224" cy="720332"/>
          </a:xfrm>
        </p:spPr>
        <p:txBody>
          <a:bodyPr/>
          <a:lstStyle>
            <a:lvl1pPr>
              <a:defRPr sz="2800"/>
            </a:lvl1pPr>
          </a:lstStyle>
          <a:p>
            <a:fld id="{5BB7FB22-058F-48DC-B4B1-0EDCCA9D82E5}" type="slidenum">
              <a:rPr lang="en-US" smtClean="0"/>
              <a:t>‹#›</a:t>
            </a:fld>
            <a:endParaRPr lang="en-US"/>
          </a:p>
        </p:txBody>
      </p:sp>
    </p:spTree>
    <p:extLst>
      <p:ext uri="{BB962C8B-B14F-4D97-AF65-F5344CB8AC3E}">
        <p14:creationId xmlns:p14="http://schemas.microsoft.com/office/powerpoint/2010/main" val="39416974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0" y="2194560"/>
            <a:ext cx="365760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92218" y="2194560"/>
            <a:ext cx="365760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C43FC6E-4CBA-4EC2-829A-4E30989E74D7}" type="datetime1">
              <a:rPr lang="en-US" smtClean="0"/>
              <a:t>1/31/2019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B7FB22-058F-48DC-B4B1-0EDCCA9D82E5}" type="slidenum">
              <a:rPr lang="en-US" smtClean="0"/>
              <a:t>‹#›</a:t>
            </a:fld>
            <a:endParaRPr lang="en-US"/>
          </a:p>
        </p:txBody>
      </p:sp>
    </p:spTree>
    <p:extLst>
      <p:ext uri="{BB962C8B-B14F-4D97-AF65-F5344CB8AC3E}">
        <p14:creationId xmlns:p14="http://schemas.microsoft.com/office/powerpoint/2010/main" val="19273494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685800" y="2048256"/>
            <a:ext cx="365760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5800" y="2743200"/>
            <a:ext cx="365760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20793" y="2048256"/>
            <a:ext cx="365760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820793" y="2743200"/>
            <a:ext cx="365760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CED7741-9271-485C-BD32-558F6204F2CE}" type="datetime1">
              <a:rPr lang="en-US" smtClean="0"/>
              <a:t>1/31/2019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BB7FB22-058F-48DC-B4B1-0EDCCA9D82E5}" type="slidenum">
              <a:rPr lang="en-US" smtClean="0"/>
              <a:t>‹#›</a:t>
            </a:fld>
            <a:endParaRPr lang="en-US"/>
          </a:p>
        </p:txBody>
      </p:sp>
    </p:spTree>
    <p:extLst>
      <p:ext uri="{BB962C8B-B14F-4D97-AF65-F5344CB8AC3E}">
        <p14:creationId xmlns:p14="http://schemas.microsoft.com/office/powerpoint/2010/main" val="42144231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lvl1pPr>
              <a:defRPr>
                <a:solidFill>
                  <a:schemeClr val="accent1">
                    <a:lumMod val="50000"/>
                  </a:schemeClr>
                </a:solidFill>
              </a:defRPr>
            </a:lvl1pPr>
          </a:lstStyle>
          <a:p>
            <a:fld id="{6E2A84A5-F207-4E10-A88B-8BE47A0A784C}" type="datetime1">
              <a:rPr lang="en-US" smtClean="0"/>
              <a:t>1/31/2019</a:t>
            </a:fld>
            <a:endParaRPr lang="en-US"/>
          </a:p>
        </p:txBody>
      </p:sp>
      <p:sp>
        <p:nvSpPr>
          <p:cNvPr id="4" name="Footer Placeholder 3"/>
          <p:cNvSpPr>
            <a:spLocks noGrp="1"/>
          </p:cNvSpPr>
          <p:nvPr>
            <p:ph type="ftr" sz="quarter" idx="11"/>
          </p:nvPr>
        </p:nvSpPr>
        <p:spPr/>
        <p:txBody>
          <a:bodyPr/>
          <a:lstStyle>
            <a:lvl1pPr>
              <a:defRPr>
                <a:solidFill>
                  <a:schemeClr val="accent1">
                    <a:lumMod val="50000"/>
                  </a:schemeClr>
                </a:solidFill>
              </a:defRPr>
            </a:lvl1pPr>
          </a:lstStyle>
          <a:p>
            <a:endParaRPr lang="en-US"/>
          </a:p>
        </p:txBody>
      </p:sp>
      <p:sp>
        <p:nvSpPr>
          <p:cNvPr id="5" name="Slide Number Placeholder 4"/>
          <p:cNvSpPr>
            <a:spLocks noGrp="1"/>
          </p:cNvSpPr>
          <p:nvPr>
            <p:ph type="sldNum" sz="quarter" idx="12"/>
          </p:nvPr>
        </p:nvSpPr>
        <p:spPr/>
        <p:txBody>
          <a:bodyPr/>
          <a:lstStyle/>
          <a:p>
            <a:fld id="{5BB7FB22-058F-48DC-B4B1-0EDCCA9D82E5}" type="slidenum">
              <a:rPr lang="en-US" smtClean="0"/>
              <a:t>‹#›</a:t>
            </a:fld>
            <a:endParaRPr lang="en-US"/>
          </a:p>
        </p:txBody>
      </p:sp>
    </p:spTree>
    <p:extLst>
      <p:ext uri="{BB962C8B-B14F-4D97-AF65-F5344CB8AC3E}">
        <p14:creationId xmlns:p14="http://schemas.microsoft.com/office/powerpoint/2010/main" val="40298802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30B7BA-0002-40C5-A4BC-8ABDB29E3CD3}" type="datetime1">
              <a:rPr lang="en-US" smtClean="0"/>
              <a:t>1/31/2019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BB7FB22-058F-48DC-B4B1-0EDCCA9D82E5}" type="slidenum">
              <a:rPr lang="en-US" smtClean="0"/>
              <a:t>‹#›</a:t>
            </a:fld>
            <a:endParaRPr lang="en-US"/>
          </a:p>
        </p:txBody>
      </p:sp>
    </p:spTree>
    <p:extLst>
      <p:ext uri="{BB962C8B-B14F-4D97-AF65-F5344CB8AC3E}">
        <p14:creationId xmlns:p14="http://schemas.microsoft.com/office/powerpoint/2010/main" val="32874378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6227806" y="1"/>
            <a:ext cx="2916194"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12230" y="685800"/>
            <a:ext cx="2400300" cy="1737360"/>
          </a:xfrm>
        </p:spPr>
        <p:txBody>
          <a:bodyPr anchor="b">
            <a:normAutofit/>
          </a:bodyPr>
          <a:lstStyle>
            <a:lvl1pPr>
              <a:defRPr sz="2800" b="0"/>
            </a:lvl1pPr>
          </a:lstStyle>
          <a:p>
            <a:r>
              <a:rPr lang="en-US"/>
              <a:t>Click to edit Master title style</a:t>
            </a:r>
            <a:endParaRPr lang="en-US" dirty="0"/>
          </a:p>
        </p:txBody>
      </p:sp>
      <p:sp>
        <p:nvSpPr>
          <p:cNvPr id="3" name="Content Placeholder 2"/>
          <p:cNvSpPr>
            <a:spLocks noGrp="1"/>
          </p:cNvSpPr>
          <p:nvPr>
            <p:ph idx="1"/>
          </p:nvPr>
        </p:nvSpPr>
        <p:spPr>
          <a:xfrm>
            <a:off x="628650" y="685800"/>
            <a:ext cx="5033772"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412230" y="2423160"/>
            <a:ext cx="2400300" cy="3291840"/>
          </a:xfrm>
        </p:spPr>
        <p:txBody>
          <a:bodyPr>
            <a:normAutofit/>
          </a:bodyPr>
          <a:lstStyle>
            <a:lvl1pPr marL="0" indent="0">
              <a:lnSpc>
                <a:spcPct val="100000"/>
              </a:lnSpc>
              <a:spcBef>
                <a:spcPts val="1000"/>
              </a:spcBef>
              <a:buNone/>
              <a:defRPr sz="135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grpSp>
        <p:nvGrpSpPr>
          <p:cNvPr id="12" name="Group 11"/>
          <p:cNvGrpSpPr/>
          <p:nvPr/>
        </p:nvGrpSpPr>
        <p:grpSpPr>
          <a:xfrm>
            <a:off x="8522664" y="6255258"/>
            <a:ext cx="393192" cy="393192"/>
            <a:chOff x="8532189" y="5068824"/>
            <a:chExt cx="393192" cy="393192"/>
          </a:xfrm>
        </p:grpSpPr>
        <p:sp>
          <p:nvSpPr>
            <p:cNvPr id="13" name="Oval 12"/>
            <p:cNvSpPr>
              <a:spLocks noChangeAspect="1"/>
            </p:cNvSpPr>
            <p:nvPr/>
          </p:nvSpPr>
          <p:spPr>
            <a:xfrm>
              <a:off x="8532189" y="5068824"/>
              <a:ext cx="393192" cy="39319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4" name="Oval 13"/>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sp>
      </p:grpSp>
      <p:sp>
        <p:nvSpPr>
          <p:cNvPr id="9" name="Date Placeholder 8"/>
          <p:cNvSpPr>
            <a:spLocks noGrp="1"/>
          </p:cNvSpPr>
          <p:nvPr>
            <p:ph type="dt" sz="half" idx="10"/>
          </p:nvPr>
        </p:nvSpPr>
        <p:spPr/>
        <p:txBody>
          <a:bodyPr/>
          <a:lstStyle/>
          <a:p>
            <a:fld id="{ADEE32ED-E024-43D4-A45F-C83613B0B28B}" type="datetime1">
              <a:rPr lang="en-US" smtClean="0"/>
              <a:t>1/31/2019</a:t>
            </a:fld>
            <a:endParaRPr lang="en-US"/>
          </a:p>
        </p:txBody>
      </p:sp>
      <p:sp>
        <p:nvSpPr>
          <p:cNvPr id="10" name="Footer Placeholder 9"/>
          <p:cNvSpPr>
            <a:spLocks noGrp="1"/>
          </p:cNvSpPr>
          <p:nvPr>
            <p:ph type="ftr" sz="quarter" idx="11"/>
          </p:nvPr>
        </p:nvSpPr>
        <p:spPr/>
        <p:txBody>
          <a:bodyPr/>
          <a:lstStyle/>
          <a:p>
            <a:endParaRPr lang="en-US"/>
          </a:p>
        </p:txBody>
      </p:sp>
      <p:sp>
        <p:nvSpPr>
          <p:cNvPr id="11" name="Slide Number Placeholder 10"/>
          <p:cNvSpPr>
            <a:spLocks noGrp="1"/>
          </p:cNvSpPr>
          <p:nvPr>
            <p:ph type="sldNum" sz="quarter" idx="12"/>
          </p:nvPr>
        </p:nvSpPr>
        <p:spPr/>
        <p:txBody>
          <a:bodyPr/>
          <a:lstStyle/>
          <a:p>
            <a:fld id="{5BB7FB22-058F-48DC-B4B1-0EDCCA9D82E5}" type="slidenum">
              <a:rPr lang="en-US" smtClean="0"/>
              <a:t>‹#›</a:t>
            </a:fld>
            <a:endParaRPr lang="en-US"/>
          </a:p>
        </p:txBody>
      </p:sp>
    </p:spTree>
    <p:extLst>
      <p:ext uri="{BB962C8B-B14F-4D97-AF65-F5344CB8AC3E}">
        <p14:creationId xmlns:p14="http://schemas.microsoft.com/office/powerpoint/2010/main" val="29693924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6227806" y="1"/>
            <a:ext cx="2916194"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12230" y="685800"/>
            <a:ext cx="2400300" cy="1737360"/>
          </a:xfrm>
        </p:spPr>
        <p:txBody>
          <a:bodyPr anchor="b">
            <a:normAutofit/>
          </a:bodyPr>
          <a:lstStyle>
            <a:lvl1pPr>
              <a:defRPr sz="28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6227805"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412230" y="2423160"/>
            <a:ext cx="2400300" cy="3291840"/>
          </a:xfrm>
        </p:spPr>
        <p:txBody>
          <a:bodyPr>
            <a:normAutofit/>
          </a:bodyPr>
          <a:lstStyle>
            <a:lvl1pPr marL="0" indent="0">
              <a:lnSpc>
                <a:spcPct val="100000"/>
              </a:lnSpc>
              <a:spcBef>
                <a:spcPts val="1000"/>
              </a:spcBef>
              <a:buNone/>
              <a:defRPr sz="135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grpSp>
        <p:nvGrpSpPr>
          <p:cNvPr id="12" name="Group 11"/>
          <p:cNvGrpSpPr/>
          <p:nvPr/>
        </p:nvGrpSpPr>
        <p:grpSpPr>
          <a:xfrm>
            <a:off x="8522664" y="6255258"/>
            <a:ext cx="393192" cy="393192"/>
            <a:chOff x="8532189" y="5068824"/>
            <a:chExt cx="393192" cy="393192"/>
          </a:xfrm>
        </p:grpSpPr>
        <p:sp>
          <p:nvSpPr>
            <p:cNvPr id="13" name="Oval 12"/>
            <p:cNvSpPr>
              <a:spLocks noChangeAspect="1"/>
            </p:cNvSpPr>
            <p:nvPr/>
          </p:nvSpPr>
          <p:spPr>
            <a:xfrm>
              <a:off x="8532189" y="5068824"/>
              <a:ext cx="393192" cy="39319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4" name="Oval 13"/>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sp>
      </p:grpSp>
      <p:sp>
        <p:nvSpPr>
          <p:cNvPr id="8" name="Date Placeholder 7"/>
          <p:cNvSpPr>
            <a:spLocks noGrp="1"/>
          </p:cNvSpPr>
          <p:nvPr>
            <p:ph type="dt" sz="half" idx="10"/>
          </p:nvPr>
        </p:nvSpPr>
        <p:spPr/>
        <p:txBody>
          <a:bodyPr/>
          <a:lstStyle/>
          <a:p>
            <a:fld id="{F3791524-B085-49DB-983D-3BCF6504FE61}" type="datetime1">
              <a:rPr lang="en-US" smtClean="0"/>
              <a:t>1/31/2019</a:t>
            </a:fld>
            <a:endParaRPr lang="en-US"/>
          </a:p>
        </p:txBody>
      </p:sp>
      <p:sp>
        <p:nvSpPr>
          <p:cNvPr id="10" name="Slide Number Placeholder 9"/>
          <p:cNvSpPr>
            <a:spLocks noGrp="1"/>
          </p:cNvSpPr>
          <p:nvPr>
            <p:ph type="sldNum" sz="quarter" idx="12"/>
          </p:nvPr>
        </p:nvSpPr>
        <p:spPr/>
        <p:txBody>
          <a:bodyPr/>
          <a:lstStyle/>
          <a:p>
            <a:fld id="{5BB7FB22-058F-48DC-B4B1-0EDCCA9D82E5}" type="slidenum">
              <a:rPr lang="en-US" smtClean="0"/>
              <a:t>‹#›</a:t>
            </a:fld>
            <a:endParaRPr lang="en-US"/>
          </a:p>
        </p:txBody>
      </p:sp>
    </p:spTree>
    <p:extLst>
      <p:ext uri="{BB962C8B-B14F-4D97-AF65-F5344CB8AC3E}">
        <p14:creationId xmlns:p14="http://schemas.microsoft.com/office/powerpoint/2010/main" val="16160801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2" name="Group 11"/>
          <p:cNvGrpSpPr/>
          <p:nvPr/>
        </p:nvGrpSpPr>
        <p:grpSpPr>
          <a:xfrm>
            <a:off x="8522664" y="6255258"/>
            <a:ext cx="393192" cy="393192"/>
            <a:chOff x="8532189" y="5068824"/>
            <a:chExt cx="393192" cy="393192"/>
          </a:xfrm>
        </p:grpSpPr>
        <p:sp>
          <p:nvSpPr>
            <p:cNvPr id="8" name="Oval 7"/>
            <p:cNvSpPr>
              <a:spLocks noChangeAspect="1"/>
            </p:cNvSpPr>
            <p:nvPr/>
          </p:nvSpPr>
          <p:spPr>
            <a:xfrm>
              <a:off x="8532189" y="5068824"/>
              <a:ext cx="393192" cy="393192"/>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sp>
      </p:grpSp>
      <p:sp>
        <p:nvSpPr>
          <p:cNvPr id="2" name="Title Placeholder 1"/>
          <p:cNvSpPr>
            <a:spLocks noGrp="1"/>
          </p:cNvSpPr>
          <p:nvPr>
            <p:ph type="title"/>
          </p:nvPr>
        </p:nvSpPr>
        <p:spPr>
          <a:xfrm>
            <a:off x="685800" y="484632"/>
            <a:ext cx="7772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0" y="2121408"/>
            <a:ext cx="7772400" cy="405079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992368" y="6272785"/>
            <a:ext cx="2455164" cy="365125"/>
          </a:xfrm>
          <a:prstGeom prst="rect">
            <a:avLst/>
          </a:prstGeom>
        </p:spPr>
        <p:txBody>
          <a:bodyPr vert="horz" lIns="91440" tIns="45720" rIns="91440" bIns="45720" rtlCol="0" anchor="ctr"/>
          <a:lstStyle>
            <a:lvl1pPr algn="r">
              <a:defRPr sz="1000">
                <a:solidFill>
                  <a:schemeClr val="accent1">
                    <a:lumMod val="50000"/>
                  </a:schemeClr>
                </a:solidFill>
              </a:defRPr>
            </a:lvl1pPr>
          </a:lstStyle>
          <a:p>
            <a:fld id="{D637EC3F-579A-46DB-ABD4-13E55F111DE4}" type="datetime1">
              <a:rPr lang="en-US" smtClean="0"/>
              <a:t>1/31/2019</a:t>
            </a:fld>
            <a:endParaRPr lang="en-US"/>
          </a:p>
        </p:txBody>
      </p:sp>
      <p:sp>
        <p:nvSpPr>
          <p:cNvPr id="5" name="Footer Placeholder 4"/>
          <p:cNvSpPr>
            <a:spLocks noGrp="1"/>
          </p:cNvSpPr>
          <p:nvPr>
            <p:ph type="ftr" sz="quarter" idx="3"/>
          </p:nvPr>
        </p:nvSpPr>
        <p:spPr>
          <a:xfrm>
            <a:off x="685800" y="6272785"/>
            <a:ext cx="4745736" cy="365125"/>
          </a:xfrm>
          <a:prstGeom prst="rect">
            <a:avLst/>
          </a:prstGeom>
        </p:spPr>
        <p:txBody>
          <a:bodyPr vert="horz" lIns="91440" tIns="45720" rIns="91440" bIns="45720" rtlCol="0" anchor="ctr"/>
          <a:lstStyle>
            <a:lvl1pPr algn="l">
              <a:defRPr sz="1000">
                <a:solidFill>
                  <a:schemeClr val="accent1">
                    <a:lumMod val="50000"/>
                  </a:schemeClr>
                </a:solidFill>
              </a:defRPr>
            </a:lvl1pPr>
          </a:lstStyle>
          <a:p>
            <a:endParaRPr lang="en-US"/>
          </a:p>
        </p:txBody>
      </p:sp>
      <p:sp>
        <p:nvSpPr>
          <p:cNvPr id="6" name="Slide Number Placeholder 5"/>
          <p:cNvSpPr>
            <a:spLocks noGrp="1"/>
          </p:cNvSpPr>
          <p:nvPr>
            <p:ph type="sldNum" sz="quarter" idx="4"/>
          </p:nvPr>
        </p:nvSpPr>
        <p:spPr>
          <a:xfrm>
            <a:off x="8483346" y="6272785"/>
            <a:ext cx="480060" cy="365125"/>
          </a:xfrm>
          <a:prstGeom prst="rect">
            <a:avLst/>
          </a:prstGeom>
        </p:spPr>
        <p:txBody>
          <a:bodyPr vert="horz" lIns="91440" tIns="45720" rIns="91440" bIns="45720" rtlCol="0" anchor="ctr"/>
          <a:lstStyle>
            <a:lvl1pPr algn="ctr">
              <a:defRPr sz="1100" b="1" spc="-70" baseline="0">
                <a:solidFill>
                  <a:srgbClr val="FFFFFF"/>
                </a:solidFill>
                <a:latin typeface="+mn-lt"/>
              </a:defRPr>
            </a:lvl1pPr>
          </a:lstStyle>
          <a:p>
            <a:fld id="{5BB7FB22-058F-48DC-B4B1-0EDCCA9D82E5}" type="slidenum">
              <a:rPr lang="en-US" smtClean="0"/>
              <a:t>‹#›</a:t>
            </a:fld>
            <a:endParaRPr lang="en-US"/>
          </a:p>
        </p:txBody>
      </p:sp>
    </p:spTree>
    <p:extLst>
      <p:ext uri="{BB962C8B-B14F-4D97-AF65-F5344CB8AC3E}">
        <p14:creationId xmlns:p14="http://schemas.microsoft.com/office/powerpoint/2010/main" val="3370099309"/>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hf sldNum="0" hdr="0" dt="0"/>
  <p:txStyles>
    <p:titleStyle>
      <a:lvl1pPr algn="l" defTabSz="914400" rtl="0" eaLnBrk="1" latinLnBrk="0" hangingPunct="1">
        <a:lnSpc>
          <a:spcPct val="90000"/>
        </a:lnSpc>
        <a:spcBef>
          <a:spcPct val="0"/>
        </a:spcBef>
        <a:buNone/>
        <a:defRPr sz="4200" b="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6.jpg"/><Relationship Id="rId2" Type="http://schemas.openxmlformats.org/officeDocument/2006/relationships/image" Target="../media/image15.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7.jp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8.jp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9.jp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370279"/>
            <a:ext cx="7772400" cy="457200"/>
          </a:xfrm>
        </p:spPr>
        <p:txBody>
          <a:bodyPr>
            <a:normAutofit fontScale="90000"/>
          </a:bodyPr>
          <a:lstStyle/>
          <a:p>
            <a:pPr algn="ctr"/>
            <a:br>
              <a:rPr lang="en-US" sz="4800" dirty="0">
                <a:solidFill>
                  <a:srgbClr val="00B0F0"/>
                </a:solidFill>
                <a:effectLst>
                  <a:outerShdw blurRad="38100" dist="38100" dir="2700000" algn="tl">
                    <a:srgbClr val="000000">
                      <a:alpha val="43137"/>
                    </a:srgbClr>
                  </a:outerShdw>
                </a:effectLst>
              </a:rPr>
            </a:br>
            <a:r>
              <a:rPr lang="en-US" sz="4800" dirty="0">
                <a:solidFill>
                  <a:srgbClr val="00B0F0"/>
                </a:solidFill>
                <a:effectLst>
                  <a:outerShdw blurRad="38100" dist="38100" dir="2700000" algn="tl">
                    <a:srgbClr val="000000">
                      <a:alpha val="43137"/>
                    </a:srgbClr>
                  </a:outerShdw>
                </a:effectLst>
              </a:rPr>
              <a:t>PRISIONER TRANSPORT</a:t>
            </a:r>
          </a:p>
        </p:txBody>
      </p:sp>
      <p:sp>
        <p:nvSpPr>
          <p:cNvPr id="3" name="Subtitle 2"/>
          <p:cNvSpPr>
            <a:spLocks noGrp="1"/>
          </p:cNvSpPr>
          <p:nvPr>
            <p:ph type="subTitle" idx="1"/>
          </p:nvPr>
        </p:nvSpPr>
        <p:spPr>
          <a:xfrm>
            <a:off x="1790700" y="5562600"/>
            <a:ext cx="5562600" cy="1219200"/>
          </a:xfrm>
        </p:spPr>
        <p:txBody>
          <a:bodyPr>
            <a:normAutofit/>
          </a:bodyPr>
          <a:lstStyle/>
          <a:p>
            <a:pPr algn="ctr"/>
            <a:r>
              <a:rPr lang="en-US" sz="2800" b="1" i="1"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Sevier County Sheriff’s Office</a:t>
            </a:r>
          </a:p>
          <a:p>
            <a:pPr algn="ctr"/>
            <a:r>
              <a:rPr lang="en-US" sz="2800" b="1" i="1"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Sgt. Phillip Davis</a:t>
            </a:r>
            <a:endParaRPr lang="en-US" sz="2800" b="1"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90800" y="1450759"/>
            <a:ext cx="3962400" cy="2641600"/>
          </a:xfrm>
          <a:prstGeom prst="rect">
            <a:avLst/>
          </a:prstGeom>
        </p:spPr>
      </p:pic>
    </p:spTree>
    <p:extLst>
      <p:ext uri="{BB962C8B-B14F-4D97-AF65-F5344CB8AC3E}">
        <p14:creationId xmlns:p14="http://schemas.microsoft.com/office/powerpoint/2010/main" val="15278626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Transport of Prisoners:</a:t>
            </a:r>
            <a:br>
              <a:rPr lang="en-US" dirty="0"/>
            </a:br>
            <a:r>
              <a:rPr lang="en-US" dirty="0"/>
              <a:t>Special Circumstances</a:t>
            </a:r>
          </a:p>
        </p:txBody>
      </p:sp>
      <p:sp>
        <p:nvSpPr>
          <p:cNvPr id="3" name="Content Placeholder 2"/>
          <p:cNvSpPr>
            <a:spLocks noGrp="1"/>
          </p:cNvSpPr>
          <p:nvPr>
            <p:ph idx="1"/>
          </p:nvPr>
        </p:nvSpPr>
        <p:spPr/>
        <p:txBody>
          <a:bodyPr>
            <a:normAutofit/>
          </a:bodyPr>
          <a:lstStyle/>
          <a:p>
            <a:r>
              <a:rPr lang="en-US" dirty="0"/>
              <a:t>A Prisoner Becomes Disorderly</a:t>
            </a:r>
          </a:p>
          <a:p>
            <a:pPr lvl="1"/>
            <a:r>
              <a:rPr lang="en-US" dirty="0"/>
              <a:t>Continue to the detention facility if the prisoner does not pose a threat to the safe operation of the vehicle</a:t>
            </a:r>
          </a:p>
          <a:p>
            <a:pPr lvl="1"/>
            <a:r>
              <a:rPr lang="en-US" dirty="0"/>
              <a:t>Pull over to side of road and notify dispatch if safe operation of the vehicle is at risk. Exit the vehicle and wait for help to arrive. Do not open the doors</a:t>
            </a:r>
          </a:p>
          <a:p>
            <a:r>
              <a:rPr lang="en-US" dirty="0"/>
              <a:t>Prisoner Communication</a:t>
            </a:r>
          </a:p>
          <a:p>
            <a:pPr lvl="1"/>
            <a:r>
              <a:rPr lang="en-US" dirty="0"/>
              <a:t>The prisoner shall not communicate with anyone during transport, other than transporting officer</a:t>
            </a:r>
          </a:p>
          <a:p>
            <a:endParaRPr lang="en-US" dirty="0"/>
          </a:p>
        </p:txBody>
      </p:sp>
      <p:sp>
        <p:nvSpPr>
          <p:cNvPr id="5" name="Footer Placeholder 4">
            <a:extLst>
              <a:ext uri="{FF2B5EF4-FFF2-40B4-BE49-F238E27FC236}">
                <a16:creationId xmlns:a16="http://schemas.microsoft.com/office/drawing/2014/main" id="{2B754FD1-1F0D-420C-AEE5-1C5EDC49B819}"/>
              </a:ext>
            </a:extLst>
          </p:cNvPr>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1217386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Transport of Prisoners:</a:t>
            </a:r>
            <a:br>
              <a:rPr lang="en-US" dirty="0"/>
            </a:br>
            <a:r>
              <a:rPr lang="en-US" dirty="0"/>
              <a:t>Special Circumstances </a:t>
            </a:r>
            <a:r>
              <a:rPr lang="en-US" sz="2700" dirty="0"/>
              <a:t>(continued)</a:t>
            </a:r>
          </a:p>
        </p:txBody>
      </p:sp>
      <p:sp>
        <p:nvSpPr>
          <p:cNvPr id="3" name="Content Placeholder 2"/>
          <p:cNvSpPr>
            <a:spLocks noGrp="1"/>
          </p:cNvSpPr>
          <p:nvPr>
            <p:ph idx="1"/>
          </p:nvPr>
        </p:nvSpPr>
        <p:spPr/>
        <p:txBody>
          <a:bodyPr>
            <a:normAutofit/>
          </a:bodyPr>
          <a:lstStyle/>
          <a:p>
            <a:r>
              <a:rPr lang="en-US" dirty="0"/>
              <a:t>Visual Observation</a:t>
            </a:r>
          </a:p>
          <a:p>
            <a:pPr lvl="1"/>
            <a:r>
              <a:rPr lang="en-US" dirty="0"/>
              <a:t>The transporting officer should be able to visually observe the prisoner at all times</a:t>
            </a:r>
          </a:p>
          <a:p>
            <a:pPr lvl="1"/>
            <a:r>
              <a:rPr lang="en-US" dirty="0"/>
              <a:t>Extreme care should be taken on extended trips when stopping for fuel, meals, or personal relief</a:t>
            </a:r>
          </a:p>
          <a:p>
            <a:pPr lvl="1"/>
            <a:r>
              <a:rPr lang="en-US" dirty="0"/>
              <a:t>An officer of the same sex should be used if transport is lengthy</a:t>
            </a:r>
          </a:p>
        </p:txBody>
      </p:sp>
      <p:sp>
        <p:nvSpPr>
          <p:cNvPr id="5" name="Footer Placeholder 4">
            <a:extLst>
              <a:ext uri="{FF2B5EF4-FFF2-40B4-BE49-F238E27FC236}">
                <a16:creationId xmlns:a16="http://schemas.microsoft.com/office/drawing/2014/main" id="{12273173-1181-48A1-B430-BDCF95128000}"/>
              </a:ext>
            </a:extLst>
          </p:cNvPr>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1273128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Transport of Prisoners:</a:t>
            </a:r>
            <a:br>
              <a:rPr lang="en-US" dirty="0"/>
            </a:br>
            <a:r>
              <a:rPr lang="en-US" dirty="0"/>
              <a:t>Special Circumstances </a:t>
            </a:r>
            <a:r>
              <a:rPr lang="en-US" sz="2700" dirty="0"/>
              <a:t>(continued)</a:t>
            </a:r>
          </a:p>
        </p:txBody>
      </p:sp>
      <p:sp>
        <p:nvSpPr>
          <p:cNvPr id="3" name="Content Placeholder 2"/>
          <p:cNvSpPr>
            <a:spLocks noGrp="1"/>
          </p:cNvSpPr>
          <p:nvPr>
            <p:ph idx="1"/>
          </p:nvPr>
        </p:nvSpPr>
        <p:spPr/>
        <p:txBody>
          <a:bodyPr>
            <a:noAutofit/>
          </a:bodyPr>
          <a:lstStyle/>
          <a:p>
            <a:r>
              <a:rPr lang="en-US" sz="2800" dirty="0"/>
              <a:t>Transport to a hospital or medical facility</a:t>
            </a:r>
          </a:p>
          <a:p>
            <a:pPr lvl="1"/>
            <a:r>
              <a:rPr lang="en-US" dirty="0"/>
              <a:t>Isolate the prisoner from other patients</a:t>
            </a:r>
          </a:p>
          <a:p>
            <a:pPr lvl="1"/>
            <a:r>
              <a:rPr lang="en-US" dirty="0"/>
              <a:t>Never leave the prisoner unattended</a:t>
            </a:r>
          </a:p>
          <a:p>
            <a:pPr lvl="1"/>
            <a:r>
              <a:rPr lang="en-US" dirty="0"/>
              <a:t>Notify hospital security</a:t>
            </a:r>
          </a:p>
          <a:p>
            <a:pPr lvl="1"/>
            <a:r>
              <a:rPr lang="en-US" dirty="0"/>
              <a:t>Remove restraints only if necessary for medical care</a:t>
            </a:r>
          </a:p>
          <a:p>
            <a:pPr lvl="1"/>
            <a:r>
              <a:rPr lang="en-US" dirty="0"/>
              <a:t>Prisoners who are sick or injured shall be examined by Emergency Medical Services (EMS) prior to transport</a:t>
            </a:r>
          </a:p>
        </p:txBody>
      </p:sp>
      <p:sp>
        <p:nvSpPr>
          <p:cNvPr id="5" name="Footer Placeholder 4">
            <a:extLst>
              <a:ext uri="{FF2B5EF4-FFF2-40B4-BE49-F238E27FC236}">
                <a16:creationId xmlns:a16="http://schemas.microsoft.com/office/drawing/2014/main" id="{88662FDE-5A89-47AA-ADAA-D2268F27C94D}"/>
              </a:ext>
            </a:extLst>
          </p:cNvPr>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37080967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Transport of Prisoners:</a:t>
            </a:r>
            <a:br>
              <a:rPr lang="en-US" dirty="0"/>
            </a:br>
            <a:r>
              <a:rPr lang="en-US" dirty="0"/>
              <a:t>Special Circumstances </a:t>
            </a:r>
            <a:r>
              <a:rPr lang="en-US" sz="2700" dirty="0"/>
              <a:t>(continued)</a:t>
            </a:r>
          </a:p>
        </p:txBody>
      </p:sp>
      <p:sp>
        <p:nvSpPr>
          <p:cNvPr id="3" name="Content Placeholder 2"/>
          <p:cNvSpPr>
            <a:spLocks noGrp="1"/>
          </p:cNvSpPr>
          <p:nvPr>
            <p:ph idx="1"/>
          </p:nvPr>
        </p:nvSpPr>
        <p:spPr/>
        <p:txBody>
          <a:bodyPr>
            <a:noAutofit/>
          </a:bodyPr>
          <a:lstStyle/>
          <a:p>
            <a:r>
              <a:rPr lang="en-US" sz="2800" dirty="0"/>
              <a:t>Transport to a hospital or medical facility (continued)</a:t>
            </a:r>
          </a:p>
          <a:p>
            <a:pPr lvl="1"/>
            <a:r>
              <a:rPr lang="en-US" dirty="0"/>
              <a:t>If necessary, EMS may call an ambulance for the transport of the prisoner to a medical facility. The officer will follow the ambulance, unless he or she is requested to ride with the prisoner by ambulance personnel</a:t>
            </a:r>
          </a:p>
          <a:p>
            <a:pPr lvl="1"/>
            <a:r>
              <a:rPr lang="en-US" dirty="0"/>
              <a:t>While being transported, a sick or injured prisoner shall be handcuffed</a:t>
            </a:r>
          </a:p>
          <a:p>
            <a:pPr lvl="1"/>
            <a:r>
              <a:rPr lang="en-US" dirty="0"/>
              <a:t>An unconscious prisoner shall be transported by ambulance to a hospital or medical facility</a:t>
            </a:r>
          </a:p>
        </p:txBody>
      </p:sp>
      <p:sp>
        <p:nvSpPr>
          <p:cNvPr id="5" name="Footer Placeholder 4">
            <a:extLst>
              <a:ext uri="{FF2B5EF4-FFF2-40B4-BE49-F238E27FC236}">
                <a16:creationId xmlns:a16="http://schemas.microsoft.com/office/drawing/2014/main" id="{C56852C5-EC23-4E35-94AC-F60EBB86A31D}"/>
              </a:ext>
            </a:extLst>
          </p:cNvPr>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21064411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Transport of Prisoners:</a:t>
            </a:r>
            <a:br>
              <a:rPr lang="en-US" dirty="0"/>
            </a:br>
            <a:r>
              <a:rPr lang="en-US" dirty="0"/>
              <a:t>Special Circumstances </a:t>
            </a:r>
            <a:r>
              <a:rPr lang="en-US" sz="2700" dirty="0"/>
              <a:t>(continued)</a:t>
            </a:r>
          </a:p>
        </p:txBody>
      </p:sp>
      <p:sp>
        <p:nvSpPr>
          <p:cNvPr id="3" name="Content Placeholder 2"/>
          <p:cNvSpPr>
            <a:spLocks noGrp="1"/>
          </p:cNvSpPr>
          <p:nvPr>
            <p:ph idx="1"/>
          </p:nvPr>
        </p:nvSpPr>
        <p:spPr/>
        <p:txBody>
          <a:bodyPr>
            <a:noAutofit/>
          </a:bodyPr>
          <a:lstStyle/>
          <a:p>
            <a:r>
              <a:rPr lang="en-US" sz="2400" dirty="0"/>
              <a:t>Physically and mentally handicapped prisoners</a:t>
            </a:r>
          </a:p>
          <a:p>
            <a:pPr lvl="1"/>
            <a:r>
              <a:rPr lang="en-US" sz="2000" dirty="0"/>
              <a:t>Prisoners requiring wheelchairs, crutches, or prosthetic appliances should be given special consideration when transported</a:t>
            </a:r>
          </a:p>
          <a:p>
            <a:pPr lvl="1"/>
            <a:r>
              <a:rPr lang="en-US" sz="2000" dirty="0"/>
              <a:t>The seriousness of the handicap, the mobility of the prisoner, and the circumstances of the arrest will determine the degree of physical restraint used</a:t>
            </a:r>
          </a:p>
          <a:p>
            <a:pPr lvl="1"/>
            <a:r>
              <a:rPr lang="en-US" sz="2000" dirty="0"/>
              <a:t>Mentally disturbed prisoners are to be restrained securely without causing injury. If the prisoner is violent, two or more officers will be used to transport the prisoner</a:t>
            </a:r>
          </a:p>
          <a:p>
            <a:pPr lvl="1"/>
            <a:r>
              <a:rPr lang="en-US" sz="2000" dirty="0"/>
              <a:t>If a mentally ill prisoner exhibits violent or bizarre behavior that may cause harm to himself or herself, or others, the prisoner may be transported on a stretcher in an ambulance</a:t>
            </a:r>
          </a:p>
        </p:txBody>
      </p:sp>
      <p:sp>
        <p:nvSpPr>
          <p:cNvPr id="5" name="Footer Placeholder 4">
            <a:extLst>
              <a:ext uri="{FF2B5EF4-FFF2-40B4-BE49-F238E27FC236}">
                <a16:creationId xmlns:a16="http://schemas.microsoft.com/office/drawing/2014/main" id="{16BD428F-AD54-4DA4-A366-3B3F2556DD23}"/>
              </a:ext>
            </a:extLst>
          </p:cNvPr>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6076140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Transport of Prisoners:</a:t>
            </a:r>
            <a:br>
              <a:rPr lang="en-US" dirty="0"/>
            </a:br>
            <a:r>
              <a:rPr lang="en-US" dirty="0"/>
              <a:t>Restraints</a:t>
            </a:r>
          </a:p>
        </p:txBody>
      </p:sp>
      <p:sp>
        <p:nvSpPr>
          <p:cNvPr id="3" name="Content Placeholder 2"/>
          <p:cNvSpPr>
            <a:spLocks noGrp="1"/>
          </p:cNvSpPr>
          <p:nvPr>
            <p:ph idx="1"/>
          </p:nvPr>
        </p:nvSpPr>
        <p:spPr/>
        <p:txBody>
          <a:bodyPr>
            <a:normAutofit/>
          </a:bodyPr>
          <a:lstStyle/>
          <a:p>
            <a:r>
              <a:rPr lang="en-US" dirty="0"/>
              <a:t>All prisoners must be handcuffed, and handcuffs must be double locked</a:t>
            </a:r>
          </a:p>
          <a:p>
            <a:r>
              <a:rPr lang="en-US" dirty="0"/>
              <a:t>When necessary, a prisoner may be restrained with a waist belt of leg shackles</a:t>
            </a:r>
          </a:p>
          <a:p>
            <a:r>
              <a:rPr lang="en-US" dirty="0"/>
              <a:t>No person shall be handcuffed to a stationary object or to any part of the transporting vehicle, or be left unattended</a:t>
            </a:r>
          </a:p>
          <a:p>
            <a:endParaRPr lang="en-US" dirty="0"/>
          </a:p>
        </p:txBody>
      </p:sp>
      <p:sp>
        <p:nvSpPr>
          <p:cNvPr id="5" name="Footer Placeholder 4">
            <a:extLst>
              <a:ext uri="{FF2B5EF4-FFF2-40B4-BE49-F238E27FC236}">
                <a16:creationId xmlns:a16="http://schemas.microsoft.com/office/drawing/2014/main" id="{F839E373-E804-47E6-819D-B015865983F4}"/>
              </a:ext>
            </a:extLst>
          </p:cNvPr>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40924367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Transport of Prisoners:</a:t>
            </a:r>
            <a:br>
              <a:rPr lang="en-US" dirty="0"/>
            </a:br>
            <a:r>
              <a:rPr lang="en-US" dirty="0"/>
              <a:t>Restraints </a:t>
            </a:r>
            <a:r>
              <a:rPr lang="en-US" sz="2700" dirty="0"/>
              <a:t>(continued)</a:t>
            </a:r>
          </a:p>
        </p:txBody>
      </p:sp>
      <p:sp>
        <p:nvSpPr>
          <p:cNvPr id="3" name="Content Placeholder 2"/>
          <p:cNvSpPr>
            <a:spLocks noGrp="1"/>
          </p:cNvSpPr>
          <p:nvPr>
            <p:ph idx="1"/>
          </p:nvPr>
        </p:nvSpPr>
        <p:spPr/>
        <p:txBody>
          <a:bodyPr>
            <a:normAutofit/>
          </a:bodyPr>
          <a:lstStyle/>
          <a:p>
            <a:r>
              <a:rPr lang="en-US" dirty="0"/>
              <a:t>Officers will check the tightness of handcuffs after they are applied</a:t>
            </a:r>
          </a:p>
          <a:p>
            <a:pPr lvl="1"/>
            <a:r>
              <a:rPr lang="en-US" dirty="0"/>
              <a:t>Officers should be able to slip an index finger under the handcuffs on the top, bottom and sides</a:t>
            </a:r>
          </a:p>
          <a:p>
            <a:r>
              <a:rPr lang="en-US" dirty="0"/>
              <a:t>Officers should investigate the prisoner’s complaints that the handcuffs are too tight</a:t>
            </a:r>
          </a:p>
          <a:p>
            <a:pPr lvl="1"/>
            <a:r>
              <a:rPr lang="en-US" dirty="0"/>
              <a:t>Loosen the handcuffs if needed</a:t>
            </a:r>
          </a:p>
          <a:p>
            <a:pPr lvl="1"/>
            <a:r>
              <a:rPr lang="en-US" dirty="0"/>
              <a:t>Document the action taken in response to the prisoner’s complaint</a:t>
            </a:r>
          </a:p>
          <a:p>
            <a:endParaRPr lang="en-US" dirty="0"/>
          </a:p>
        </p:txBody>
      </p:sp>
      <p:sp>
        <p:nvSpPr>
          <p:cNvPr id="5" name="Footer Placeholder 4">
            <a:extLst>
              <a:ext uri="{FF2B5EF4-FFF2-40B4-BE49-F238E27FC236}">
                <a16:creationId xmlns:a16="http://schemas.microsoft.com/office/drawing/2014/main" id="{FC92121C-CF79-4304-984B-69C26263DBBB}"/>
              </a:ext>
            </a:extLst>
          </p:cNvPr>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42030423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Transport of Prisoners:</a:t>
            </a:r>
            <a:br>
              <a:rPr lang="en-US" dirty="0"/>
            </a:br>
            <a:r>
              <a:rPr lang="en-US" dirty="0"/>
              <a:t>Restraints </a:t>
            </a:r>
            <a:r>
              <a:rPr lang="en-US" sz="2700" dirty="0"/>
              <a:t>(continued)</a:t>
            </a:r>
          </a:p>
        </p:txBody>
      </p:sp>
      <p:sp>
        <p:nvSpPr>
          <p:cNvPr id="3" name="Content Placeholder 2"/>
          <p:cNvSpPr>
            <a:spLocks noGrp="1"/>
          </p:cNvSpPr>
          <p:nvPr>
            <p:ph idx="1"/>
          </p:nvPr>
        </p:nvSpPr>
        <p:spPr/>
        <p:txBody>
          <a:bodyPr>
            <a:normAutofit/>
          </a:bodyPr>
          <a:lstStyle/>
          <a:p>
            <a:r>
              <a:rPr lang="en-US" dirty="0"/>
              <a:t>Handcuffs will not be removed until the prisoner is inside the detention facility</a:t>
            </a:r>
          </a:p>
          <a:p>
            <a:r>
              <a:rPr lang="en-US" dirty="0"/>
              <a:t>Officers will not use the “hog tie” method of maximum restraint to control an unruly prisoner</a:t>
            </a:r>
          </a:p>
          <a:p>
            <a:r>
              <a:rPr lang="en-US" dirty="0"/>
              <a:t>An officer will not handle another police incident while transporting a prisoner unless it is of the magnitude to place a life in jeopardy</a:t>
            </a:r>
          </a:p>
        </p:txBody>
      </p:sp>
      <p:sp>
        <p:nvSpPr>
          <p:cNvPr id="5" name="Footer Placeholder 4">
            <a:extLst>
              <a:ext uri="{FF2B5EF4-FFF2-40B4-BE49-F238E27FC236}">
                <a16:creationId xmlns:a16="http://schemas.microsoft.com/office/drawing/2014/main" id="{6678C8A3-AFA3-4AD5-96D7-75876F77F6CD}"/>
              </a:ext>
            </a:extLst>
          </p:cNvPr>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19449861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Handcuffing: Safety</a:t>
            </a:r>
          </a:p>
        </p:txBody>
      </p:sp>
      <p:sp>
        <p:nvSpPr>
          <p:cNvPr id="3" name="Content Placeholder 2"/>
          <p:cNvSpPr>
            <a:spLocks noGrp="1"/>
          </p:cNvSpPr>
          <p:nvPr>
            <p:ph idx="1"/>
          </p:nvPr>
        </p:nvSpPr>
        <p:spPr/>
        <p:txBody>
          <a:bodyPr/>
          <a:lstStyle/>
          <a:p>
            <a:r>
              <a:rPr lang="en-US" dirty="0"/>
              <a:t>Remember that handcuffs can be used as a weapon</a:t>
            </a:r>
          </a:p>
          <a:p>
            <a:r>
              <a:rPr lang="en-US" dirty="0"/>
              <a:t>Keep the handcuffs closed at all times</a:t>
            </a:r>
          </a:p>
          <a:p>
            <a:r>
              <a:rPr lang="en-US" dirty="0"/>
              <a:t>Maintain full control of the handcuffs</a:t>
            </a:r>
          </a:p>
          <a:p>
            <a:r>
              <a:rPr lang="en-US" dirty="0"/>
              <a:t>Keep your thumb out of the way of the arm bar</a:t>
            </a:r>
          </a:p>
          <a:p>
            <a:r>
              <a:rPr lang="en-US" dirty="0"/>
              <a:t>Double lock the handcuffs after applying them</a:t>
            </a:r>
          </a:p>
          <a:p>
            <a:endParaRPr lang="en-US" dirty="0"/>
          </a:p>
        </p:txBody>
      </p:sp>
      <p:sp>
        <p:nvSpPr>
          <p:cNvPr id="5" name="Footer Placeholder 4">
            <a:extLst>
              <a:ext uri="{FF2B5EF4-FFF2-40B4-BE49-F238E27FC236}">
                <a16:creationId xmlns:a16="http://schemas.microsoft.com/office/drawing/2014/main" id="{C3F9EB49-8FD0-43F7-93A1-99C7C17A2F9F}"/>
              </a:ext>
            </a:extLst>
          </p:cNvPr>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27681718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Handcuffing: Nomenclature</a:t>
            </a:r>
          </a:p>
        </p:txBody>
      </p:sp>
      <p:pic>
        <p:nvPicPr>
          <p:cNvPr id="5" name="Picture 4" descr="cuff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a:xfrm>
            <a:off x="2286000" y="2570163"/>
            <a:ext cx="4953000" cy="3206750"/>
          </a:xfrm>
          <a:prstGeom prst="rect">
            <a:avLst/>
          </a:prstGeom>
          <a:noFill/>
        </p:spPr>
      </p:pic>
      <p:sp>
        <p:nvSpPr>
          <p:cNvPr id="6" name="Text Box 6"/>
          <p:cNvSpPr txBox="1">
            <a:spLocks noChangeArrowheads="1"/>
          </p:cNvSpPr>
          <p:nvPr/>
        </p:nvSpPr>
        <p:spPr bwMode="auto">
          <a:xfrm>
            <a:off x="533400" y="4267200"/>
            <a:ext cx="18288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800" b="1">
                <a:latin typeface="Times New Roman" pitchFamily="18" charset="0"/>
                <a:cs typeface="Times New Roman" pitchFamily="18" charset="0"/>
              </a:rPr>
              <a:t>Rachet</a:t>
            </a:r>
          </a:p>
        </p:txBody>
      </p:sp>
      <p:sp>
        <p:nvSpPr>
          <p:cNvPr id="7" name="Text Box 7"/>
          <p:cNvSpPr txBox="1">
            <a:spLocks noChangeArrowheads="1"/>
          </p:cNvSpPr>
          <p:nvPr/>
        </p:nvSpPr>
        <p:spPr bwMode="auto">
          <a:xfrm>
            <a:off x="3886200" y="1371600"/>
            <a:ext cx="18288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800" b="1" dirty="0">
                <a:solidFill>
                  <a:srgbClr val="000000"/>
                </a:solidFill>
                <a:latin typeface="Times New Roman" pitchFamily="18" charset="0"/>
                <a:cs typeface="Times New Roman" pitchFamily="18" charset="0"/>
              </a:rPr>
              <a:t>Chain</a:t>
            </a:r>
          </a:p>
        </p:txBody>
      </p:sp>
      <p:sp>
        <p:nvSpPr>
          <p:cNvPr id="8" name="Text Box 8"/>
          <p:cNvSpPr txBox="1">
            <a:spLocks noChangeArrowheads="1"/>
          </p:cNvSpPr>
          <p:nvPr/>
        </p:nvSpPr>
        <p:spPr bwMode="auto">
          <a:xfrm>
            <a:off x="5334000" y="5562600"/>
            <a:ext cx="14478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800" b="1" dirty="0">
                <a:latin typeface="Times New Roman" pitchFamily="18" charset="0"/>
                <a:cs typeface="Times New Roman" pitchFamily="18" charset="0"/>
              </a:rPr>
              <a:t>Lock</a:t>
            </a:r>
          </a:p>
        </p:txBody>
      </p:sp>
      <p:sp>
        <p:nvSpPr>
          <p:cNvPr id="9" name="Text Box 9"/>
          <p:cNvSpPr txBox="1">
            <a:spLocks noChangeArrowheads="1"/>
          </p:cNvSpPr>
          <p:nvPr/>
        </p:nvSpPr>
        <p:spPr bwMode="auto">
          <a:xfrm>
            <a:off x="2209800" y="5648980"/>
            <a:ext cx="16002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800" b="1" dirty="0">
                <a:latin typeface="Times New Roman" pitchFamily="18" charset="0"/>
                <a:cs typeface="Times New Roman" pitchFamily="18" charset="0"/>
              </a:rPr>
              <a:t>Teeth</a:t>
            </a:r>
          </a:p>
        </p:txBody>
      </p:sp>
      <p:cxnSp>
        <p:nvCxnSpPr>
          <p:cNvPr id="10" name="AutoShape 14"/>
          <p:cNvCxnSpPr>
            <a:cxnSpLocks noChangeShapeType="1"/>
          </p:cNvCxnSpPr>
          <p:nvPr/>
        </p:nvCxnSpPr>
        <p:spPr bwMode="auto">
          <a:xfrm>
            <a:off x="1752600" y="4572000"/>
            <a:ext cx="1447800" cy="412750"/>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11" name="AutoShape 22"/>
          <p:cNvCxnSpPr>
            <a:cxnSpLocks noChangeShapeType="1"/>
          </p:cNvCxnSpPr>
          <p:nvPr/>
        </p:nvCxnSpPr>
        <p:spPr bwMode="auto">
          <a:xfrm>
            <a:off x="5562600" y="3124200"/>
            <a:ext cx="304800" cy="2444750"/>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12" name="AutoShape 15"/>
          <p:cNvCxnSpPr>
            <a:cxnSpLocks noChangeShapeType="1"/>
          </p:cNvCxnSpPr>
          <p:nvPr/>
        </p:nvCxnSpPr>
        <p:spPr bwMode="auto">
          <a:xfrm flipV="1">
            <a:off x="2781300" y="5334000"/>
            <a:ext cx="0" cy="366713"/>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13" name="AutoShape 16"/>
          <p:cNvCxnSpPr>
            <a:cxnSpLocks noChangeShapeType="1"/>
          </p:cNvCxnSpPr>
          <p:nvPr/>
        </p:nvCxnSpPr>
        <p:spPr bwMode="auto">
          <a:xfrm flipH="1">
            <a:off x="4762500" y="1890713"/>
            <a:ext cx="38100" cy="679450"/>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3" name="Footer Placeholder 2">
            <a:extLst>
              <a:ext uri="{FF2B5EF4-FFF2-40B4-BE49-F238E27FC236}">
                <a16:creationId xmlns:a16="http://schemas.microsoft.com/office/drawing/2014/main" id="{621D6566-D415-44AF-A877-A297BF9971A3}"/>
              </a:ext>
            </a:extLst>
          </p:cNvPr>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25489287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Search Procedures</a:t>
            </a:r>
          </a:p>
        </p:txBody>
      </p:sp>
      <p:sp>
        <p:nvSpPr>
          <p:cNvPr id="3" name="Content Placeholder 2"/>
          <p:cNvSpPr>
            <a:spLocks noGrp="1"/>
          </p:cNvSpPr>
          <p:nvPr>
            <p:ph idx="1"/>
          </p:nvPr>
        </p:nvSpPr>
        <p:spPr/>
        <p:txBody>
          <a:bodyPr>
            <a:normAutofit/>
          </a:bodyPr>
          <a:lstStyle/>
          <a:p>
            <a:r>
              <a:rPr lang="en-US" dirty="0"/>
              <a:t>Policy</a:t>
            </a:r>
          </a:p>
          <a:p>
            <a:pPr lvl="1"/>
            <a:r>
              <a:rPr lang="en-US" dirty="0"/>
              <a:t>All persons must be searched thoroughly prior to transport in police vehicles</a:t>
            </a:r>
          </a:p>
          <a:p>
            <a:pPr lvl="1"/>
            <a:r>
              <a:rPr lang="en-US" dirty="0"/>
              <a:t>Care should be taken to protect the dignity and self-respect of the person being searched</a:t>
            </a:r>
          </a:p>
          <a:p>
            <a:pPr lvl="1"/>
            <a:r>
              <a:rPr lang="en-US" dirty="0"/>
              <a:t>Items seized during a search will be preserved as evidence</a:t>
            </a:r>
          </a:p>
          <a:p>
            <a:pPr lvl="1"/>
            <a:r>
              <a:rPr lang="en-US" dirty="0"/>
              <a:t>Care should be exercised when searching a prisoner’s private property</a:t>
            </a:r>
          </a:p>
        </p:txBody>
      </p:sp>
    </p:spTree>
    <p:extLst>
      <p:ext uri="{BB962C8B-B14F-4D97-AF65-F5344CB8AC3E}">
        <p14:creationId xmlns:p14="http://schemas.microsoft.com/office/powerpoint/2010/main" val="28283379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Handcuffing: Positioning</a:t>
            </a:r>
          </a:p>
        </p:txBody>
      </p:sp>
      <p:sp>
        <p:nvSpPr>
          <p:cNvPr id="3" name="Content Placeholder 2"/>
          <p:cNvSpPr>
            <a:spLocks noGrp="1"/>
          </p:cNvSpPr>
          <p:nvPr>
            <p:ph idx="1"/>
          </p:nvPr>
        </p:nvSpPr>
        <p:spPr>
          <a:xfrm>
            <a:off x="457200" y="1600200"/>
            <a:ext cx="4419600" cy="4525963"/>
          </a:xfrm>
        </p:spPr>
        <p:txBody>
          <a:bodyPr>
            <a:normAutofit/>
          </a:bodyPr>
          <a:lstStyle/>
          <a:p>
            <a:r>
              <a:rPr lang="en-US" dirty="0"/>
              <a:t>Handcuffing should be initiated from the 2½ tactical position</a:t>
            </a:r>
          </a:p>
          <a:p>
            <a:pPr lvl="1"/>
            <a:r>
              <a:rPr lang="en-US" dirty="0"/>
              <a:t>The officer should be behind the suspect with the gun side away from the suspect</a:t>
            </a:r>
          </a:p>
          <a:p>
            <a:pPr lvl="1"/>
            <a:r>
              <a:rPr lang="en-US" dirty="0"/>
              <a:t>The officer’s inside shoulder should line up with the suspect’s outside shoulder</a:t>
            </a:r>
          </a:p>
        </p:txBody>
      </p:sp>
      <p:sp>
        <p:nvSpPr>
          <p:cNvPr id="5" name="AutoShape 8"/>
          <p:cNvSpPr>
            <a:spLocks noChangeArrowheads="1"/>
          </p:cNvSpPr>
          <p:nvPr/>
        </p:nvSpPr>
        <p:spPr bwMode="auto">
          <a:xfrm>
            <a:off x="6934200" y="3671887"/>
            <a:ext cx="1905000" cy="1905000"/>
          </a:xfrm>
          <a:prstGeom prst="triangle">
            <a:avLst>
              <a:gd name="adj" fmla="val 50000"/>
            </a:avLst>
          </a:prstGeom>
          <a:solidFill>
            <a:schemeClr val="accent1"/>
          </a:solidFill>
          <a:ln w="9525">
            <a:solidFill>
              <a:schemeClr val="tx1"/>
            </a:solidFill>
            <a:miter lim="800000"/>
            <a:headEnd/>
            <a:tailEnd/>
          </a:ln>
        </p:spPr>
        <p:txBody>
          <a:bodyPr wrap="none" anchor="ctr"/>
          <a:lstStyle/>
          <a:p>
            <a:endParaRPr lang="en-US"/>
          </a:p>
        </p:txBody>
      </p:sp>
      <p:sp>
        <p:nvSpPr>
          <p:cNvPr id="6" name="AutoShape 9"/>
          <p:cNvSpPr>
            <a:spLocks noChangeArrowheads="1"/>
          </p:cNvSpPr>
          <p:nvPr/>
        </p:nvSpPr>
        <p:spPr bwMode="auto">
          <a:xfrm>
            <a:off x="5791200" y="1385887"/>
            <a:ext cx="1828800" cy="1752600"/>
          </a:xfrm>
          <a:prstGeom prst="roundRect">
            <a:avLst>
              <a:gd name="adj" fmla="val 16667"/>
            </a:avLst>
          </a:prstGeom>
          <a:solidFill>
            <a:schemeClr val="accent1"/>
          </a:solidFill>
          <a:ln w="9525">
            <a:solidFill>
              <a:schemeClr val="tx1"/>
            </a:solidFill>
            <a:round/>
            <a:headEnd/>
            <a:tailEnd/>
          </a:ln>
        </p:spPr>
        <p:txBody>
          <a:bodyPr wrap="none" anchor="ctr"/>
          <a:lstStyle/>
          <a:p>
            <a:endParaRPr lang="en-US"/>
          </a:p>
        </p:txBody>
      </p:sp>
      <p:sp>
        <p:nvSpPr>
          <p:cNvPr id="7" name="Line 11"/>
          <p:cNvSpPr>
            <a:spLocks noChangeShapeType="1"/>
          </p:cNvSpPr>
          <p:nvPr/>
        </p:nvSpPr>
        <p:spPr bwMode="auto">
          <a:xfrm>
            <a:off x="7543800" y="3048000"/>
            <a:ext cx="342900" cy="685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 name="Text Box 12"/>
          <p:cNvSpPr txBox="1">
            <a:spLocks noChangeArrowheads="1"/>
          </p:cNvSpPr>
          <p:nvPr/>
        </p:nvSpPr>
        <p:spPr bwMode="auto">
          <a:xfrm>
            <a:off x="5943600" y="2057400"/>
            <a:ext cx="15240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3200" b="1" dirty="0">
                <a:solidFill>
                  <a:schemeClr val="bg1"/>
                </a:solidFill>
                <a:latin typeface="Times New Roman" pitchFamily="18" charset="0"/>
                <a:cs typeface="Times New Roman" pitchFamily="18" charset="0"/>
              </a:rPr>
              <a:t>Suspect</a:t>
            </a:r>
          </a:p>
        </p:txBody>
      </p:sp>
      <p:sp>
        <p:nvSpPr>
          <p:cNvPr id="10" name="AutoShape 14"/>
          <p:cNvSpPr>
            <a:spLocks noChangeArrowheads="1"/>
          </p:cNvSpPr>
          <p:nvPr/>
        </p:nvSpPr>
        <p:spPr bwMode="auto">
          <a:xfrm>
            <a:off x="4724400" y="3671887"/>
            <a:ext cx="1752600" cy="1905000"/>
          </a:xfrm>
          <a:prstGeom prst="triangle">
            <a:avLst>
              <a:gd name="adj" fmla="val 50000"/>
            </a:avLst>
          </a:prstGeom>
          <a:solidFill>
            <a:schemeClr val="accent1"/>
          </a:solidFill>
          <a:ln w="9525">
            <a:solidFill>
              <a:schemeClr val="tx1"/>
            </a:solidFill>
            <a:miter lim="800000"/>
            <a:headEnd/>
            <a:tailEnd/>
          </a:ln>
        </p:spPr>
        <p:txBody>
          <a:bodyPr wrap="none" anchor="ctr"/>
          <a:lstStyle/>
          <a:p>
            <a:endParaRPr lang="en-US"/>
          </a:p>
        </p:txBody>
      </p:sp>
      <p:sp>
        <p:nvSpPr>
          <p:cNvPr id="11" name="Line 15"/>
          <p:cNvSpPr>
            <a:spLocks noChangeShapeType="1"/>
          </p:cNvSpPr>
          <p:nvPr/>
        </p:nvSpPr>
        <p:spPr bwMode="auto">
          <a:xfrm flipV="1">
            <a:off x="5638800" y="3138487"/>
            <a:ext cx="304800" cy="59531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 name="Text Box 16"/>
          <p:cNvSpPr txBox="1">
            <a:spLocks noChangeArrowheads="1"/>
          </p:cNvSpPr>
          <p:nvPr/>
        </p:nvSpPr>
        <p:spPr bwMode="auto">
          <a:xfrm>
            <a:off x="4953000" y="5043487"/>
            <a:ext cx="12954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800" b="1" dirty="0">
                <a:solidFill>
                  <a:schemeClr val="bg1"/>
                </a:solidFill>
                <a:latin typeface="Times New Roman" pitchFamily="18" charset="0"/>
                <a:cs typeface="Times New Roman" pitchFamily="18" charset="0"/>
              </a:rPr>
              <a:t>Officer</a:t>
            </a:r>
          </a:p>
        </p:txBody>
      </p:sp>
      <p:sp>
        <p:nvSpPr>
          <p:cNvPr id="13" name="Text Box 17"/>
          <p:cNvSpPr txBox="1">
            <a:spLocks noChangeArrowheads="1"/>
          </p:cNvSpPr>
          <p:nvPr/>
        </p:nvSpPr>
        <p:spPr bwMode="auto">
          <a:xfrm>
            <a:off x="6934200" y="5562600"/>
            <a:ext cx="24384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b="1" dirty="0">
                <a:latin typeface="Times New Roman" pitchFamily="18" charset="0"/>
                <a:cs typeface="Times New Roman" pitchFamily="18" charset="0"/>
              </a:rPr>
              <a:t>Right-handed</a:t>
            </a:r>
          </a:p>
        </p:txBody>
      </p:sp>
      <p:sp>
        <p:nvSpPr>
          <p:cNvPr id="14" name="Text Box 18"/>
          <p:cNvSpPr txBox="1">
            <a:spLocks noChangeArrowheads="1"/>
          </p:cNvSpPr>
          <p:nvPr/>
        </p:nvSpPr>
        <p:spPr bwMode="auto">
          <a:xfrm>
            <a:off x="4648200" y="5562600"/>
            <a:ext cx="19812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b="1" dirty="0">
                <a:latin typeface="Times New Roman" pitchFamily="18" charset="0"/>
                <a:cs typeface="Times New Roman" pitchFamily="18" charset="0"/>
              </a:rPr>
              <a:t>Left-handed</a:t>
            </a:r>
          </a:p>
        </p:txBody>
      </p:sp>
      <p:sp>
        <p:nvSpPr>
          <p:cNvPr id="15" name="Text Box 16"/>
          <p:cNvSpPr txBox="1">
            <a:spLocks noChangeArrowheads="1"/>
          </p:cNvSpPr>
          <p:nvPr/>
        </p:nvSpPr>
        <p:spPr bwMode="auto">
          <a:xfrm>
            <a:off x="7239000" y="5029200"/>
            <a:ext cx="12954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800" b="1" dirty="0">
                <a:solidFill>
                  <a:schemeClr val="bg1"/>
                </a:solidFill>
                <a:latin typeface="Times New Roman" pitchFamily="18" charset="0"/>
                <a:cs typeface="Times New Roman" pitchFamily="18" charset="0"/>
              </a:rPr>
              <a:t>Officer</a:t>
            </a:r>
          </a:p>
        </p:txBody>
      </p:sp>
      <p:sp>
        <p:nvSpPr>
          <p:cNvPr id="9" name="Footer Placeholder 8">
            <a:extLst>
              <a:ext uri="{FF2B5EF4-FFF2-40B4-BE49-F238E27FC236}">
                <a16:creationId xmlns:a16="http://schemas.microsoft.com/office/drawing/2014/main" id="{E315C045-54BC-40EC-8355-CF71E82C7D61}"/>
              </a:ext>
            </a:extLst>
          </p:cNvPr>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33501061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Handcuffing: Verbal Commands</a:t>
            </a:r>
          </a:p>
        </p:txBody>
      </p:sp>
      <p:sp>
        <p:nvSpPr>
          <p:cNvPr id="3" name="Content Placeholder 2"/>
          <p:cNvSpPr>
            <a:spLocks noGrp="1"/>
          </p:cNvSpPr>
          <p:nvPr>
            <p:ph idx="1"/>
          </p:nvPr>
        </p:nvSpPr>
        <p:spPr>
          <a:xfrm>
            <a:off x="457200" y="2296161"/>
            <a:ext cx="4495800" cy="3830002"/>
          </a:xfrm>
        </p:spPr>
        <p:txBody>
          <a:bodyPr>
            <a:normAutofit/>
          </a:bodyPr>
          <a:lstStyle/>
          <a:p>
            <a:r>
              <a:rPr lang="en-US" dirty="0"/>
              <a:t>“Suspect, bend over at the waist”</a:t>
            </a:r>
          </a:p>
          <a:p>
            <a:pPr lvl="1"/>
            <a:r>
              <a:rPr lang="en-US" dirty="0"/>
              <a:t>Make sure that the suspect is bent over at a 90-degree angle</a:t>
            </a:r>
          </a:p>
          <a:p>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1600" y="1828800"/>
            <a:ext cx="3340100" cy="4241800"/>
          </a:xfrm>
          <a:prstGeom prst="rect">
            <a:avLst/>
          </a:prstGeom>
        </p:spPr>
      </p:pic>
      <p:sp>
        <p:nvSpPr>
          <p:cNvPr id="5" name="Footer Placeholder 4">
            <a:extLst>
              <a:ext uri="{FF2B5EF4-FFF2-40B4-BE49-F238E27FC236}">
                <a16:creationId xmlns:a16="http://schemas.microsoft.com/office/drawing/2014/main" id="{AE57A4CC-252E-4418-8B52-37FBB0E5358D}"/>
              </a:ext>
            </a:extLst>
          </p:cNvPr>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40926691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Handcuffing: Verbal Commands</a:t>
            </a:r>
            <a:br>
              <a:rPr lang="en-US" dirty="0"/>
            </a:br>
            <a:r>
              <a:rPr lang="en-US" sz="2400" dirty="0"/>
              <a:t>(continued)</a:t>
            </a:r>
            <a:endParaRPr lang="en-US" sz="2000" dirty="0"/>
          </a:p>
        </p:txBody>
      </p:sp>
      <p:sp>
        <p:nvSpPr>
          <p:cNvPr id="3" name="Content Placeholder 2"/>
          <p:cNvSpPr>
            <a:spLocks noGrp="1"/>
          </p:cNvSpPr>
          <p:nvPr>
            <p:ph idx="1"/>
          </p:nvPr>
        </p:nvSpPr>
        <p:spPr>
          <a:xfrm>
            <a:off x="457200" y="2265363"/>
            <a:ext cx="5334000" cy="3860800"/>
          </a:xfrm>
        </p:spPr>
        <p:txBody>
          <a:bodyPr>
            <a:normAutofit/>
          </a:bodyPr>
          <a:lstStyle/>
          <a:p>
            <a:r>
              <a:rPr lang="en-US" dirty="0"/>
              <a:t>“Suspect, spread your feet shoulder width apart”</a:t>
            </a:r>
          </a:p>
          <a:p>
            <a:pPr lvl="1"/>
            <a:r>
              <a:rPr lang="en-US" dirty="0"/>
              <a:t>The farther apart the suspect’s feet are, the better advantage you have, especially if the suspect is tall</a:t>
            </a:r>
          </a:p>
          <a:p>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91200" y="1854200"/>
            <a:ext cx="2781300" cy="3860800"/>
          </a:xfrm>
          <a:prstGeom prst="rect">
            <a:avLst/>
          </a:prstGeom>
        </p:spPr>
      </p:pic>
      <p:sp>
        <p:nvSpPr>
          <p:cNvPr id="5" name="Footer Placeholder 4">
            <a:extLst>
              <a:ext uri="{FF2B5EF4-FFF2-40B4-BE49-F238E27FC236}">
                <a16:creationId xmlns:a16="http://schemas.microsoft.com/office/drawing/2014/main" id="{643429AB-0129-4044-8817-7363486FA6FF}"/>
              </a:ext>
            </a:extLst>
          </p:cNvPr>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37104558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Handcuffing: Verbal Commands</a:t>
            </a:r>
            <a:br>
              <a:rPr lang="en-US" dirty="0"/>
            </a:br>
            <a:r>
              <a:rPr lang="en-US" sz="2400" dirty="0"/>
              <a:t>(continued)</a:t>
            </a:r>
            <a:endParaRPr lang="en-US" dirty="0"/>
          </a:p>
        </p:txBody>
      </p:sp>
      <p:sp>
        <p:nvSpPr>
          <p:cNvPr id="3" name="Content Placeholder 2"/>
          <p:cNvSpPr>
            <a:spLocks noGrp="1"/>
          </p:cNvSpPr>
          <p:nvPr>
            <p:ph idx="1"/>
          </p:nvPr>
        </p:nvSpPr>
        <p:spPr>
          <a:xfrm>
            <a:off x="457200" y="2366963"/>
            <a:ext cx="4800600" cy="3759200"/>
          </a:xfrm>
        </p:spPr>
        <p:txBody>
          <a:bodyPr>
            <a:normAutofit/>
          </a:bodyPr>
          <a:lstStyle/>
          <a:p>
            <a:r>
              <a:rPr lang="en-US" dirty="0"/>
              <a:t>“Suspect, place your hands behind your back, palms up”</a:t>
            </a:r>
          </a:p>
          <a:p>
            <a:pPr lvl="1"/>
            <a:r>
              <a:rPr lang="en-US" dirty="0"/>
              <a:t>Make sure the suspect’s arms are up off of his or her back and fully extended</a:t>
            </a:r>
          </a:p>
          <a:p>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1600" y="1803400"/>
            <a:ext cx="3302000" cy="3759200"/>
          </a:xfrm>
          <a:prstGeom prst="rect">
            <a:avLst/>
          </a:prstGeom>
        </p:spPr>
      </p:pic>
      <p:sp>
        <p:nvSpPr>
          <p:cNvPr id="6" name="Footer Placeholder 5">
            <a:extLst>
              <a:ext uri="{FF2B5EF4-FFF2-40B4-BE49-F238E27FC236}">
                <a16:creationId xmlns:a16="http://schemas.microsoft.com/office/drawing/2014/main" id="{6D25A7B0-3CD4-416F-9DF6-2C0A58BF72B4}"/>
              </a:ext>
            </a:extLst>
          </p:cNvPr>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6888982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Handcuffing: Verbal Commands</a:t>
            </a:r>
            <a:br>
              <a:rPr lang="en-US" dirty="0"/>
            </a:br>
            <a:r>
              <a:rPr lang="en-US" sz="2400" dirty="0"/>
              <a:t>(continued)</a:t>
            </a:r>
            <a:endParaRPr lang="en-US" dirty="0"/>
          </a:p>
        </p:txBody>
      </p:sp>
      <p:sp>
        <p:nvSpPr>
          <p:cNvPr id="3" name="Content Placeholder 2"/>
          <p:cNvSpPr>
            <a:spLocks noGrp="1"/>
          </p:cNvSpPr>
          <p:nvPr>
            <p:ph idx="1"/>
          </p:nvPr>
        </p:nvSpPr>
        <p:spPr>
          <a:xfrm>
            <a:off x="457200" y="2819400"/>
            <a:ext cx="4974336" cy="3306763"/>
          </a:xfrm>
        </p:spPr>
        <p:txBody>
          <a:bodyPr>
            <a:normAutofit/>
          </a:bodyPr>
          <a:lstStyle/>
          <a:p>
            <a:r>
              <a:rPr lang="en-US" dirty="0"/>
              <a:t>“Suspect, look away from the sound of my voice”</a:t>
            </a:r>
          </a:p>
          <a:p>
            <a:pPr lvl="1"/>
            <a:r>
              <a:rPr lang="en-US" dirty="0"/>
              <a:t>Make sure that the suspect turns his or her head to the side that is opposite from where you are standing</a:t>
            </a:r>
          </a:p>
          <a:p>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19057" y="1828800"/>
            <a:ext cx="2895600" cy="2484081"/>
          </a:xfrm>
          <a:prstGeom prst="rect">
            <a:avLst/>
          </a:prstGeom>
        </p:spPr>
      </p:pic>
      <p:sp>
        <p:nvSpPr>
          <p:cNvPr id="6" name="Footer Placeholder 5">
            <a:extLst>
              <a:ext uri="{FF2B5EF4-FFF2-40B4-BE49-F238E27FC236}">
                <a16:creationId xmlns:a16="http://schemas.microsoft.com/office/drawing/2014/main" id="{0617953E-7D71-4791-94FB-9773DA56DF11}"/>
              </a:ext>
            </a:extLst>
          </p:cNvPr>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35390566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Handcuffing: Grip</a:t>
            </a:r>
          </a:p>
        </p:txBody>
      </p:sp>
      <p:sp>
        <p:nvSpPr>
          <p:cNvPr id="3" name="Content Placeholder 2"/>
          <p:cNvSpPr>
            <a:spLocks noGrp="1"/>
          </p:cNvSpPr>
          <p:nvPr>
            <p:ph idx="1"/>
          </p:nvPr>
        </p:nvSpPr>
        <p:spPr>
          <a:xfrm>
            <a:off x="457200" y="1600200"/>
            <a:ext cx="5562600" cy="4525963"/>
          </a:xfrm>
        </p:spPr>
        <p:txBody>
          <a:bodyPr>
            <a:normAutofit/>
          </a:bodyPr>
          <a:lstStyle/>
          <a:p>
            <a:r>
              <a:rPr lang="en-US" dirty="0"/>
              <a:t>Take hold of the handcuffs in your strong hand</a:t>
            </a:r>
          </a:p>
          <a:p>
            <a:pPr lvl="1"/>
            <a:r>
              <a:rPr lang="en-US" dirty="0"/>
              <a:t>Your hand should firmly fit between the two cuffs</a:t>
            </a:r>
          </a:p>
          <a:p>
            <a:pPr lvl="1"/>
            <a:r>
              <a:rPr lang="en-US" dirty="0"/>
              <a:t>Have a tight grip on the chain between the cuffs</a:t>
            </a:r>
          </a:p>
          <a:p>
            <a:pPr lvl="1"/>
            <a:r>
              <a:rPr lang="en-US" dirty="0"/>
              <a:t>Both ratchets should face towards your knuckles</a:t>
            </a:r>
          </a:p>
          <a:p>
            <a:pPr lvl="1"/>
            <a:r>
              <a:rPr lang="en-US" dirty="0"/>
              <a:t>Hold the handcuffs as if they were a gun</a:t>
            </a:r>
          </a:p>
          <a:p>
            <a:pPr lvl="2"/>
            <a:r>
              <a:rPr lang="en-US" dirty="0"/>
              <a:t>“Pistol Grip”</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6000" y="1828800"/>
            <a:ext cx="2805202" cy="3276600"/>
          </a:xfrm>
          <a:prstGeom prst="rect">
            <a:avLst/>
          </a:prstGeom>
        </p:spPr>
      </p:pic>
      <p:sp>
        <p:nvSpPr>
          <p:cNvPr id="6" name="Footer Placeholder 5">
            <a:extLst>
              <a:ext uri="{FF2B5EF4-FFF2-40B4-BE49-F238E27FC236}">
                <a16:creationId xmlns:a16="http://schemas.microsoft.com/office/drawing/2014/main" id="{EF3DB393-D7B3-4C6D-A098-D1CDF410C107}"/>
              </a:ext>
            </a:extLst>
          </p:cNvPr>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227321685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Handcuffing: </a:t>
            </a:r>
            <a:br>
              <a:rPr lang="en-US" dirty="0"/>
            </a:br>
            <a:r>
              <a:rPr lang="en-US" dirty="0"/>
              <a:t>Speed Cuffing Step One</a:t>
            </a:r>
          </a:p>
        </p:txBody>
      </p:sp>
      <p:sp>
        <p:nvSpPr>
          <p:cNvPr id="3" name="Content Placeholder 2"/>
          <p:cNvSpPr>
            <a:spLocks noGrp="1"/>
          </p:cNvSpPr>
          <p:nvPr>
            <p:ph idx="1"/>
          </p:nvPr>
        </p:nvSpPr>
        <p:spPr>
          <a:xfrm>
            <a:off x="457200" y="2438400"/>
            <a:ext cx="8077200" cy="3687763"/>
          </a:xfrm>
        </p:spPr>
        <p:txBody>
          <a:bodyPr>
            <a:noAutofit/>
          </a:bodyPr>
          <a:lstStyle/>
          <a:p>
            <a:r>
              <a:rPr lang="en-US" dirty="0"/>
              <a:t>Hold the handcuffs perpendicular to the ground</a:t>
            </a:r>
          </a:p>
          <a:p>
            <a:r>
              <a:rPr lang="en-US" dirty="0"/>
              <a:t>With your weak hand, grab the suspect’s hand closest to you as if you were giving the suspect a handshake</a:t>
            </a:r>
          </a:p>
          <a:p>
            <a:r>
              <a:rPr lang="en-US" dirty="0"/>
              <a:t>Maintain control of the suspect </a:t>
            </a:r>
          </a:p>
          <a:p>
            <a:r>
              <a:rPr lang="en-US" dirty="0"/>
              <a:t>Take your strong hand and place the bottom cuff on the suspect’s wrist using the “touch-push” method</a:t>
            </a:r>
          </a:p>
        </p:txBody>
      </p:sp>
      <p:sp>
        <p:nvSpPr>
          <p:cNvPr id="5" name="Footer Placeholder 4">
            <a:extLst>
              <a:ext uri="{FF2B5EF4-FFF2-40B4-BE49-F238E27FC236}">
                <a16:creationId xmlns:a16="http://schemas.microsoft.com/office/drawing/2014/main" id="{F7170F5B-B6EC-4AE2-85DF-1F2A687EB001}"/>
              </a:ext>
            </a:extLst>
          </p:cNvPr>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214991963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Handcuffing: </a:t>
            </a:r>
            <a:br>
              <a:rPr lang="en-US" dirty="0"/>
            </a:br>
            <a:r>
              <a:rPr lang="en-US" dirty="0"/>
              <a:t>Speed Cuffing Step One </a:t>
            </a:r>
            <a:r>
              <a:rPr lang="en-US" sz="2700" dirty="0"/>
              <a:t>(continued)</a:t>
            </a:r>
          </a:p>
        </p:txBody>
      </p:sp>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5800" y="2000250"/>
            <a:ext cx="5568696" cy="3867150"/>
          </a:xfrm>
          <a:prstGeom prst="rect">
            <a:avLst/>
          </a:prstGeom>
        </p:spPr>
      </p:pic>
      <p:sp>
        <p:nvSpPr>
          <p:cNvPr id="3" name="Footer Placeholder 2">
            <a:extLst>
              <a:ext uri="{FF2B5EF4-FFF2-40B4-BE49-F238E27FC236}">
                <a16:creationId xmlns:a16="http://schemas.microsoft.com/office/drawing/2014/main" id="{D2D2C82D-68D1-48D3-A97F-B1D48F285A96}"/>
              </a:ext>
            </a:extLst>
          </p:cNvPr>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108278009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Handcuffing:</a:t>
            </a:r>
            <a:br>
              <a:rPr lang="en-US" dirty="0"/>
            </a:br>
            <a:r>
              <a:rPr lang="en-US" dirty="0"/>
              <a:t>Speed Cuffing Step Two</a:t>
            </a:r>
            <a:endParaRPr lang="en-US" sz="2700" dirty="0"/>
          </a:p>
        </p:txBody>
      </p:sp>
      <p:sp>
        <p:nvSpPr>
          <p:cNvPr id="7" name="Content Placeholder 2"/>
          <p:cNvSpPr>
            <a:spLocks noGrp="1"/>
          </p:cNvSpPr>
          <p:nvPr>
            <p:ph idx="1"/>
          </p:nvPr>
        </p:nvSpPr>
        <p:spPr>
          <a:xfrm>
            <a:off x="4724400" y="4724400"/>
            <a:ext cx="4191000" cy="1219201"/>
          </a:xfrm>
        </p:spPr>
        <p:txBody>
          <a:bodyPr>
            <a:normAutofit/>
          </a:bodyPr>
          <a:lstStyle/>
          <a:p>
            <a:pPr marL="0" indent="0">
              <a:buNone/>
            </a:pPr>
            <a:r>
              <a:rPr lang="en-US" dirty="0"/>
              <a:t>Do not let go of the chain or cuffs</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600" y="1774370"/>
            <a:ext cx="3628573" cy="2721430"/>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00600" y="1774370"/>
            <a:ext cx="3628573" cy="2721430"/>
          </a:xfrm>
          <a:prstGeom prst="rect">
            <a:avLst/>
          </a:prstGeom>
        </p:spPr>
      </p:pic>
      <p:sp>
        <p:nvSpPr>
          <p:cNvPr id="8" name="Content Placeholder 2"/>
          <p:cNvSpPr txBox="1">
            <a:spLocks/>
          </p:cNvSpPr>
          <p:nvPr/>
        </p:nvSpPr>
        <p:spPr>
          <a:xfrm>
            <a:off x="533400" y="4724401"/>
            <a:ext cx="4648200" cy="12954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Times New Roman" pitchFamily="18" charset="0"/>
                <a:ea typeface="+mn-ea"/>
                <a:cs typeface="Times New Roman" pitchFamily="18"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Times New Roman" pitchFamily="18" charset="0"/>
                <a:ea typeface="+mn-ea"/>
                <a:cs typeface="Times New Roman" pitchFamily="18"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Times New Roman" pitchFamily="18" charset="0"/>
                <a:ea typeface="+mn-ea"/>
                <a:cs typeface="Times New Roman" pitchFamily="18"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Times New Roman" pitchFamily="18" charset="0"/>
                <a:ea typeface="+mn-ea"/>
                <a:cs typeface="Times New Roman" pitchFamily="18"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Times New Roman" pitchFamily="18" charset="0"/>
                <a:ea typeface="+mn-ea"/>
                <a:cs typeface="Times New Roman" pitchFamily="18"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dirty="0"/>
              <a:t>Maintain control of the handcuffs</a:t>
            </a:r>
          </a:p>
        </p:txBody>
      </p:sp>
      <p:sp>
        <p:nvSpPr>
          <p:cNvPr id="3" name="Footer Placeholder 2">
            <a:extLst>
              <a:ext uri="{FF2B5EF4-FFF2-40B4-BE49-F238E27FC236}">
                <a16:creationId xmlns:a16="http://schemas.microsoft.com/office/drawing/2014/main" id="{0F9CF704-7A06-4BA2-8E4B-EB640C7AE16C}"/>
              </a:ext>
            </a:extLst>
          </p:cNvPr>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35516779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Handcuffing:</a:t>
            </a:r>
            <a:br>
              <a:rPr lang="en-US" dirty="0"/>
            </a:br>
            <a:r>
              <a:rPr lang="en-US" dirty="0"/>
              <a:t>Speed Cuffing Step Two </a:t>
            </a:r>
            <a:r>
              <a:rPr lang="en-US" sz="2700" dirty="0"/>
              <a:t>(continued)</a:t>
            </a:r>
          </a:p>
        </p:txBody>
      </p:sp>
      <p:sp>
        <p:nvSpPr>
          <p:cNvPr id="11" name="Content Placeholder 2"/>
          <p:cNvSpPr>
            <a:spLocks noGrp="1"/>
          </p:cNvSpPr>
          <p:nvPr>
            <p:ph idx="1"/>
          </p:nvPr>
        </p:nvSpPr>
        <p:spPr>
          <a:xfrm>
            <a:off x="696686" y="4800600"/>
            <a:ext cx="7761514" cy="1450182"/>
          </a:xfrm>
        </p:spPr>
        <p:txBody>
          <a:bodyPr>
            <a:normAutofit/>
          </a:bodyPr>
          <a:lstStyle/>
          <a:p>
            <a:pPr marL="0" indent="0">
              <a:buNone/>
            </a:pPr>
            <a:r>
              <a:rPr lang="en-US" dirty="0"/>
              <a:t>Reach over to the suspect’s other hand and pull it towards the already cuffed hand</a:t>
            </a:r>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5800" y="1828800"/>
            <a:ext cx="3657600" cy="2743200"/>
          </a:xfrm>
          <a:prstGeom prst="rect">
            <a:avLst/>
          </a:prstGeom>
        </p:spPr>
      </p:pic>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75703" y="1828800"/>
            <a:ext cx="3911097" cy="2743200"/>
          </a:xfrm>
          <a:prstGeom prst="rect">
            <a:avLst/>
          </a:prstGeom>
        </p:spPr>
      </p:pic>
      <p:sp>
        <p:nvSpPr>
          <p:cNvPr id="3" name="Footer Placeholder 2">
            <a:extLst>
              <a:ext uri="{FF2B5EF4-FFF2-40B4-BE49-F238E27FC236}">
                <a16:creationId xmlns:a16="http://schemas.microsoft.com/office/drawing/2014/main" id="{ACEFCA9D-6287-4241-AFC2-687FBA72A016}"/>
              </a:ext>
            </a:extLst>
          </p:cNvPr>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999461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Searches</a:t>
            </a:r>
          </a:p>
        </p:txBody>
      </p:sp>
      <p:sp>
        <p:nvSpPr>
          <p:cNvPr id="3" name="Content Placeholder 2"/>
          <p:cNvSpPr>
            <a:spLocks noGrp="1"/>
          </p:cNvSpPr>
          <p:nvPr>
            <p:ph idx="1"/>
          </p:nvPr>
        </p:nvSpPr>
        <p:spPr/>
        <p:txBody>
          <a:bodyPr/>
          <a:lstStyle/>
          <a:p>
            <a:r>
              <a:rPr lang="en-US" dirty="0"/>
              <a:t>General Searches − reveal the contents of a person’s outer garments, general clothes, or hand luggage without touching the person or the luggage</a:t>
            </a:r>
          </a:p>
        </p:txBody>
      </p:sp>
      <p:sp>
        <p:nvSpPr>
          <p:cNvPr id="5" name="Footer Placeholder 4">
            <a:extLst>
              <a:ext uri="{FF2B5EF4-FFF2-40B4-BE49-F238E27FC236}">
                <a16:creationId xmlns:a16="http://schemas.microsoft.com/office/drawing/2014/main" id="{3688A97D-EE7E-412D-9AC1-52CD268758C7}"/>
              </a:ext>
            </a:extLst>
          </p:cNvPr>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298444831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Handcuffing:</a:t>
            </a:r>
            <a:br>
              <a:rPr lang="en-US" dirty="0"/>
            </a:br>
            <a:r>
              <a:rPr lang="en-US" dirty="0"/>
              <a:t>Speed Cuffing Step Two </a:t>
            </a:r>
            <a:r>
              <a:rPr lang="en-US" sz="2700" dirty="0"/>
              <a:t>(continued)</a:t>
            </a:r>
          </a:p>
        </p:txBody>
      </p:sp>
      <p:sp>
        <p:nvSpPr>
          <p:cNvPr id="12" name="Content Placeholder 2"/>
          <p:cNvSpPr>
            <a:spLocks noGrp="1"/>
          </p:cNvSpPr>
          <p:nvPr>
            <p:ph idx="1"/>
          </p:nvPr>
        </p:nvSpPr>
        <p:spPr>
          <a:xfrm>
            <a:off x="685800" y="1722664"/>
            <a:ext cx="7543800" cy="4578918"/>
          </a:xfrm>
        </p:spPr>
        <p:txBody>
          <a:bodyPr>
            <a:normAutofit/>
          </a:bodyPr>
          <a:lstStyle/>
          <a:p>
            <a:pPr marL="0" indent="0">
              <a:buNone/>
            </a:pPr>
            <a:r>
              <a:rPr lang="en-US" dirty="0"/>
              <a:t>Place the top cuff on the suspect’s other hand using the “touch-push” method</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2000" y="2895600"/>
            <a:ext cx="4103914" cy="3077936"/>
          </a:xfrm>
          <a:prstGeom prst="rect">
            <a:avLst/>
          </a:prstGeom>
        </p:spPr>
      </p:pic>
      <p:sp>
        <p:nvSpPr>
          <p:cNvPr id="3" name="Footer Placeholder 2">
            <a:extLst>
              <a:ext uri="{FF2B5EF4-FFF2-40B4-BE49-F238E27FC236}">
                <a16:creationId xmlns:a16="http://schemas.microsoft.com/office/drawing/2014/main" id="{8A86FE05-AEBD-4A64-80E8-2C0F2520B0A9}"/>
              </a:ext>
            </a:extLst>
          </p:cNvPr>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56697849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a:t>Handcuffing: </a:t>
            </a:r>
            <a:br>
              <a:rPr lang="en-US" sz="4000" dirty="0"/>
            </a:br>
            <a:r>
              <a:rPr lang="en-US" sz="4000" dirty="0"/>
              <a:t>Speed Cuffing Step Three</a:t>
            </a:r>
          </a:p>
        </p:txBody>
      </p:sp>
      <p:sp>
        <p:nvSpPr>
          <p:cNvPr id="3" name="Content Placeholder 2"/>
          <p:cNvSpPr>
            <a:spLocks noGrp="1"/>
          </p:cNvSpPr>
          <p:nvPr>
            <p:ph idx="1"/>
          </p:nvPr>
        </p:nvSpPr>
        <p:spPr>
          <a:xfrm>
            <a:off x="457200" y="2590800"/>
            <a:ext cx="3886200" cy="3535363"/>
          </a:xfrm>
        </p:spPr>
        <p:txBody>
          <a:bodyPr>
            <a:normAutofit/>
          </a:bodyPr>
          <a:lstStyle/>
          <a:p>
            <a:r>
              <a:rPr lang="en-US" dirty="0"/>
              <a:t>Check the handcuffs for fit</a:t>
            </a:r>
          </a:p>
          <a:p>
            <a:r>
              <a:rPr lang="en-US" dirty="0"/>
              <a:t>Make sure no more than one fingertip can fit inside the cuffs</a:t>
            </a:r>
          </a:p>
          <a:p>
            <a:r>
              <a:rPr lang="en-US" dirty="0"/>
              <a:t>Adjust the cuffs as needed</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38304" y="2209800"/>
            <a:ext cx="4300896" cy="2971800"/>
          </a:xfrm>
          <a:prstGeom prst="rect">
            <a:avLst/>
          </a:prstGeom>
        </p:spPr>
      </p:pic>
      <p:sp>
        <p:nvSpPr>
          <p:cNvPr id="6" name="Footer Placeholder 5">
            <a:extLst>
              <a:ext uri="{FF2B5EF4-FFF2-40B4-BE49-F238E27FC236}">
                <a16:creationId xmlns:a16="http://schemas.microsoft.com/office/drawing/2014/main" id="{0CD1BCBA-AA20-4CDB-9007-831C5977FA9B}"/>
              </a:ext>
            </a:extLst>
          </p:cNvPr>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403711806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Handcuffing:</a:t>
            </a:r>
            <a:br>
              <a:rPr lang="en-US" dirty="0"/>
            </a:br>
            <a:r>
              <a:rPr lang="en-US" dirty="0"/>
              <a:t>Double Lock</a:t>
            </a:r>
          </a:p>
        </p:txBody>
      </p:sp>
      <p:sp>
        <p:nvSpPr>
          <p:cNvPr id="3" name="Content Placeholder 2"/>
          <p:cNvSpPr>
            <a:spLocks noGrp="1"/>
          </p:cNvSpPr>
          <p:nvPr>
            <p:ph idx="1"/>
          </p:nvPr>
        </p:nvSpPr>
        <p:spPr>
          <a:xfrm>
            <a:off x="457200" y="2438400"/>
            <a:ext cx="4419600" cy="3687763"/>
          </a:xfrm>
        </p:spPr>
        <p:txBody>
          <a:bodyPr>
            <a:normAutofit/>
          </a:bodyPr>
          <a:lstStyle/>
          <a:p>
            <a:r>
              <a:rPr lang="en-US" dirty="0"/>
              <a:t>Insert the pointed tip of the key into the hole on the side of the cuff until it clicks</a:t>
            </a:r>
          </a:p>
          <a:p>
            <a:r>
              <a:rPr lang="en-US" dirty="0"/>
              <a:t>Check the handcuffs to make sure that they are immobile</a:t>
            </a:r>
          </a:p>
          <a:p>
            <a:r>
              <a:rPr lang="en-US" dirty="0"/>
              <a:t>The cuffs should not clamp down on the suspect’s wrist</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76800" y="2362199"/>
            <a:ext cx="3962400" cy="2517775"/>
          </a:xfrm>
          <a:prstGeom prst="rect">
            <a:avLst/>
          </a:prstGeom>
        </p:spPr>
      </p:pic>
      <p:sp>
        <p:nvSpPr>
          <p:cNvPr id="6" name="Footer Placeholder 5">
            <a:extLst>
              <a:ext uri="{FF2B5EF4-FFF2-40B4-BE49-F238E27FC236}">
                <a16:creationId xmlns:a16="http://schemas.microsoft.com/office/drawing/2014/main" id="{69B5C079-8AE0-41EE-94DA-72628C283436}"/>
              </a:ext>
            </a:extLst>
          </p:cNvPr>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173006573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3249" y="381000"/>
            <a:ext cx="7772400" cy="5562600"/>
          </a:xfrm>
        </p:spPr>
        <p:txBody>
          <a:bodyPr>
            <a:normAutofit/>
          </a:bodyPr>
          <a:lstStyle/>
          <a:p>
            <a:pPr algn="ctr"/>
            <a:r>
              <a:rPr lang="en-US" sz="4000" b="1" dirty="0"/>
              <a:t>Phil Davis</a:t>
            </a:r>
            <a:br>
              <a:rPr lang="en-US" b="1" dirty="0"/>
            </a:br>
            <a:r>
              <a:rPr lang="en-US" sz="4000" b="1" dirty="0"/>
              <a:t>Office of Community Relations</a:t>
            </a:r>
            <a:br>
              <a:rPr lang="en-US" sz="4000" b="1" dirty="0"/>
            </a:br>
            <a:br>
              <a:rPr lang="en-US" b="1" dirty="0"/>
            </a:br>
            <a:r>
              <a:rPr lang="en-US" b="1" dirty="0"/>
              <a:t>865-755-0221 (TEXT 1</a:t>
            </a:r>
            <a:r>
              <a:rPr lang="en-US" b="1" baseline="30000" dirty="0"/>
              <a:t>st</a:t>
            </a:r>
            <a:r>
              <a:rPr lang="en-US" b="1" dirty="0"/>
              <a:t>)</a:t>
            </a:r>
            <a:br>
              <a:rPr lang="en-US" b="1" dirty="0"/>
            </a:br>
            <a:r>
              <a:rPr lang="en-US" b="1"/>
              <a:t>Special Operations Center</a:t>
            </a:r>
            <a:br>
              <a:rPr lang="en-US" b="1" dirty="0"/>
            </a:br>
            <a:r>
              <a:rPr lang="en-US" b="1"/>
              <a:t>735 Middle Creek Road</a:t>
            </a:r>
            <a:br>
              <a:rPr lang="en-US" dirty="0"/>
            </a:br>
            <a:r>
              <a:rPr lang="en-US" b="1" dirty="0"/>
              <a:t>pdavis@seviercountytn.gov</a:t>
            </a:r>
            <a:br>
              <a:rPr lang="en-US" b="1" dirty="0"/>
            </a:br>
            <a:r>
              <a:rPr lang="en-US" b="1" dirty="0"/>
              <a:t>www.seviercountysheriff.com</a:t>
            </a:r>
            <a:br>
              <a:rPr lang="en-US" dirty="0"/>
            </a:br>
            <a:endParaRPr lang="en-US" dirty="0"/>
          </a:p>
        </p:txBody>
      </p:sp>
      <p:sp>
        <p:nvSpPr>
          <p:cNvPr id="5" name="Footer Placeholder 4">
            <a:extLst>
              <a:ext uri="{FF2B5EF4-FFF2-40B4-BE49-F238E27FC236}">
                <a16:creationId xmlns:a16="http://schemas.microsoft.com/office/drawing/2014/main" id="{672F84A8-88F0-491C-8C7D-9B783CBC002D}"/>
              </a:ext>
            </a:extLst>
          </p:cNvPr>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24712063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Searches </a:t>
            </a:r>
            <a:r>
              <a:rPr lang="en-US" sz="2400" dirty="0"/>
              <a:t>(continued)</a:t>
            </a:r>
          </a:p>
        </p:txBody>
      </p:sp>
      <p:sp>
        <p:nvSpPr>
          <p:cNvPr id="3" name="Content Placeholder 2"/>
          <p:cNvSpPr>
            <a:spLocks noGrp="1"/>
          </p:cNvSpPr>
          <p:nvPr>
            <p:ph idx="1"/>
          </p:nvPr>
        </p:nvSpPr>
        <p:spPr/>
        <p:txBody>
          <a:bodyPr>
            <a:normAutofit/>
          </a:bodyPr>
          <a:lstStyle/>
          <a:p>
            <a:r>
              <a:rPr lang="en-US" dirty="0"/>
              <a:t>Clothing Searches – ensure the security and the safety of persons in custody</a:t>
            </a:r>
          </a:p>
          <a:p>
            <a:pPr lvl="1"/>
            <a:r>
              <a:rPr lang="en-US" dirty="0"/>
              <a:t>Remove the prisoner’s hat, shoes/socks, bags, or excess clothing, and search item-by-item</a:t>
            </a:r>
          </a:p>
          <a:p>
            <a:pPr lvl="1"/>
            <a:r>
              <a:rPr lang="en-US" dirty="0"/>
              <a:t>Empty all of the prisoner’s pockets</a:t>
            </a:r>
          </a:p>
          <a:p>
            <a:pPr lvl="1"/>
            <a:r>
              <a:rPr lang="en-US" dirty="0"/>
              <a:t>Check all of the seams and sleeves of the prisoner’s clothes for concealed articles</a:t>
            </a:r>
          </a:p>
          <a:p>
            <a:pPr lvl="1"/>
            <a:r>
              <a:rPr lang="en-US" dirty="0"/>
              <a:t>Check the inner linings of the prisoner’s clothes for evidence of damage or tampering</a:t>
            </a:r>
          </a:p>
          <a:p>
            <a:pPr lvl="1"/>
            <a:r>
              <a:rPr lang="en-US" dirty="0"/>
              <a:t>Remove the loose inner soles of the prisoner’s shoes</a:t>
            </a:r>
          </a:p>
          <a:p>
            <a:pPr lvl="1"/>
            <a:r>
              <a:rPr lang="en-US" dirty="0"/>
              <a:t>Bang the prisoner’s shoes together to loosen any hidden items</a:t>
            </a:r>
          </a:p>
          <a:p>
            <a:pPr lvl="1"/>
            <a:r>
              <a:rPr lang="en-US" dirty="0"/>
              <a:t>Turn the prisoner’s socks inside out</a:t>
            </a:r>
          </a:p>
          <a:p>
            <a:endParaRPr lang="en-US" dirty="0"/>
          </a:p>
        </p:txBody>
      </p:sp>
      <p:sp>
        <p:nvSpPr>
          <p:cNvPr id="5" name="Footer Placeholder 4">
            <a:extLst>
              <a:ext uri="{FF2B5EF4-FFF2-40B4-BE49-F238E27FC236}">
                <a16:creationId xmlns:a16="http://schemas.microsoft.com/office/drawing/2014/main" id="{F84BA9AA-3BD4-4E56-A52A-CABC3BD735AC}"/>
              </a:ext>
            </a:extLst>
          </p:cNvPr>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41680275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Searches </a:t>
            </a:r>
            <a:r>
              <a:rPr lang="en-US" sz="2400" dirty="0"/>
              <a:t>(continued)</a:t>
            </a:r>
          </a:p>
        </p:txBody>
      </p:sp>
      <p:sp>
        <p:nvSpPr>
          <p:cNvPr id="3" name="Content Placeholder 2"/>
          <p:cNvSpPr>
            <a:spLocks noGrp="1"/>
          </p:cNvSpPr>
          <p:nvPr>
            <p:ph idx="1"/>
          </p:nvPr>
        </p:nvSpPr>
        <p:spPr/>
        <p:txBody>
          <a:bodyPr>
            <a:normAutofit/>
          </a:bodyPr>
          <a:lstStyle/>
          <a:p>
            <a:r>
              <a:rPr lang="en-US" dirty="0"/>
              <a:t>Strip Searches – require the removal of some or all of the prisoner’s clothing to reveal contraband</a:t>
            </a:r>
          </a:p>
          <a:p>
            <a:pPr lvl="1"/>
            <a:r>
              <a:rPr lang="en-US" dirty="0"/>
              <a:t>If a strip search is required, the search must be conducted only in a private area of the detention center of the medical facility</a:t>
            </a:r>
          </a:p>
          <a:p>
            <a:pPr lvl="1"/>
            <a:r>
              <a:rPr lang="en-US" dirty="0"/>
              <a:t>The prisoner must be allowed to remain partially clothed at all times</a:t>
            </a:r>
          </a:p>
          <a:p>
            <a:pPr lvl="1"/>
            <a:r>
              <a:rPr lang="en-US" dirty="0"/>
              <a:t>The search must be carried out as quickly as possible</a:t>
            </a:r>
          </a:p>
          <a:p>
            <a:pPr lvl="1"/>
            <a:r>
              <a:rPr lang="en-US" dirty="0"/>
              <a:t>The search must be conducted by a staff member of the same sex as the prisoner</a:t>
            </a:r>
          </a:p>
          <a:p>
            <a:endParaRPr lang="en-US" dirty="0"/>
          </a:p>
        </p:txBody>
      </p:sp>
      <p:sp>
        <p:nvSpPr>
          <p:cNvPr id="5" name="Footer Placeholder 4">
            <a:extLst>
              <a:ext uri="{FF2B5EF4-FFF2-40B4-BE49-F238E27FC236}">
                <a16:creationId xmlns:a16="http://schemas.microsoft.com/office/drawing/2014/main" id="{64604E01-DA7B-4287-B917-402E6200EF3E}"/>
              </a:ext>
            </a:extLst>
          </p:cNvPr>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519189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Searches </a:t>
            </a:r>
            <a:r>
              <a:rPr lang="en-US" sz="2400" dirty="0"/>
              <a:t>(continued)</a:t>
            </a:r>
          </a:p>
        </p:txBody>
      </p:sp>
      <p:sp>
        <p:nvSpPr>
          <p:cNvPr id="3" name="Content Placeholder 2"/>
          <p:cNvSpPr>
            <a:spLocks noGrp="1"/>
          </p:cNvSpPr>
          <p:nvPr>
            <p:ph idx="1"/>
          </p:nvPr>
        </p:nvSpPr>
        <p:spPr/>
        <p:txBody>
          <a:bodyPr>
            <a:normAutofit/>
          </a:bodyPr>
          <a:lstStyle/>
          <a:p>
            <a:r>
              <a:rPr lang="en-US" dirty="0"/>
              <a:t>Personal Searches</a:t>
            </a:r>
          </a:p>
          <a:p>
            <a:pPr lvl="1"/>
            <a:r>
              <a:rPr lang="en-US" dirty="0"/>
              <a:t>Check the prisoner’s hair, especially women with ponytails or weaves, to ensure nothing is hidden in their hair</a:t>
            </a:r>
          </a:p>
          <a:p>
            <a:pPr lvl="1"/>
            <a:r>
              <a:rPr lang="en-US" dirty="0"/>
              <a:t>Inspect the prisoner’s mouth and ears</a:t>
            </a:r>
          </a:p>
          <a:p>
            <a:pPr lvl="1"/>
            <a:r>
              <a:rPr lang="en-US" dirty="0"/>
              <a:t>Search the seams on the collar of the prisoner’s clothing</a:t>
            </a:r>
          </a:p>
          <a:p>
            <a:pPr lvl="1"/>
            <a:r>
              <a:rPr lang="en-US" dirty="0"/>
              <a:t>Apply light pressure, with the palms of your hands and pat over the prisoner’s torso paying particular attention to the recess of the spine until reaching the beltline</a:t>
            </a:r>
          </a:p>
          <a:p>
            <a:pPr lvl="1"/>
            <a:r>
              <a:rPr lang="en-US" dirty="0"/>
              <a:t>Run the up side of your palms (palms down/bladed hand) in between and underneath the breasts of female prisoners</a:t>
            </a:r>
          </a:p>
          <a:p>
            <a:endParaRPr lang="en-US" dirty="0"/>
          </a:p>
        </p:txBody>
      </p:sp>
      <p:sp>
        <p:nvSpPr>
          <p:cNvPr id="5" name="Footer Placeholder 4">
            <a:extLst>
              <a:ext uri="{FF2B5EF4-FFF2-40B4-BE49-F238E27FC236}">
                <a16:creationId xmlns:a16="http://schemas.microsoft.com/office/drawing/2014/main" id="{3216A20C-D0F3-40A0-B792-A95552975E88}"/>
              </a:ext>
            </a:extLst>
          </p:cNvPr>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34813083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Searches </a:t>
            </a:r>
            <a:r>
              <a:rPr lang="en-US" sz="2400" dirty="0"/>
              <a:t>(continued)</a:t>
            </a:r>
          </a:p>
        </p:txBody>
      </p:sp>
      <p:sp>
        <p:nvSpPr>
          <p:cNvPr id="3" name="Content Placeholder 2"/>
          <p:cNvSpPr>
            <a:spLocks noGrp="1"/>
          </p:cNvSpPr>
          <p:nvPr>
            <p:ph idx="1"/>
          </p:nvPr>
        </p:nvSpPr>
        <p:spPr/>
        <p:txBody>
          <a:bodyPr>
            <a:normAutofit/>
          </a:bodyPr>
          <a:lstStyle/>
          <a:p>
            <a:r>
              <a:rPr lang="en-US" dirty="0"/>
              <a:t>Personal Searches (continued)</a:t>
            </a:r>
          </a:p>
          <a:p>
            <a:pPr lvl="1"/>
            <a:r>
              <a:rPr lang="en-US" dirty="0"/>
              <a:t>Sweep the fingers around the prisoner’s waistline and underneath the prisoner’s belt</a:t>
            </a:r>
          </a:p>
          <a:p>
            <a:pPr lvl="1"/>
            <a:r>
              <a:rPr lang="en-US" dirty="0"/>
              <a:t>Ensure that the prisoner’s pockets are patted thoroughly</a:t>
            </a:r>
          </a:p>
          <a:p>
            <a:pPr lvl="1"/>
            <a:r>
              <a:rPr lang="en-US" dirty="0"/>
              <a:t>With straight fingers, run your hand into the crotch area of male offenders, being careful not to grope the prisoner’s genitals</a:t>
            </a:r>
          </a:p>
          <a:p>
            <a:pPr lvl="1"/>
            <a:r>
              <a:rPr lang="en-US" dirty="0"/>
              <a:t>Ensure that the prisoner’s pant cuffs are unrolled and patted</a:t>
            </a:r>
          </a:p>
          <a:p>
            <a:endParaRPr lang="en-US" dirty="0"/>
          </a:p>
        </p:txBody>
      </p:sp>
      <p:sp>
        <p:nvSpPr>
          <p:cNvPr id="5" name="Footer Placeholder 4">
            <a:extLst>
              <a:ext uri="{FF2B5EF4-FFF2-40B4-BE49-F238E27FC236}">
                <a16:creationId xmlns:a16="http://schemas.microsoft.com/office/drawing/2014/main" id="{00861205-6F3B-456A-AB2C-6610E72FED03}"/>
              </a:ext>
            </a:extLst>
          </p:cNvPr>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42938369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Transport of Prisoners:</a:t>
            </a:r>
            <a:br>
              <a:rPr lang="en-US" dirty="0"/>
            </a:br>
            <a:r>
              <a:rPr lang="en-US" dirty="0"/>
              <a:t>Vehicle Checklist</a:t>
            </a:r>
          </a:p>
        </p:txBody>
      </p:sp>
      <p:sp>
        <p:nvSpPr>
          <p:cNvPr id="3" name="Content Placeholder 2"/>
          <p:cNvSpPr>
            <a:spLocks noGrp="1"/>
          </p:cNvSpPr>
          <p:nvPr>
            <p:ph idx="1"/>
          </p:nvPr>
        </p:nvSpPr>
        <p:spPr/>
        <p:txBody>
          <a:bodyPr>
            <a:normAutofit/>
          </a:bodyPr>
          <a:lstStyle/>
          <a:p>
            <a:r>
              <a:rPr lang="en-US" dirty="0"/>
              <a:t>Every patrol vehicle shall be searched by the assigned officer at the beginning of that officer’s shift</a:t>
            </a:r>
          </a:p>
          <a:p>
            <a:pPr lvl="1"/>
            <a:r>
              <a:rPr lang="en-US" dirty="0"/>
              <a:t>Search the vehicle before and after transporting a prisoner</a:t>
            </a:r>
          </a:p>
          <a:p>
            <a:pPr lvl="1"/>
            <a:r>
              <a:rPr lang="en-US" dirty="0"/>
              <a:t>Search the rear seat area prior to placing a prisoner in the vehicle</a:t>
            </a:r>
          </a:p>
          <a:p>
            <a:pPr lvl="1"/>
            <a:r>
              <a:rPr lang="en-US" dirty="0"/>
              <a:t>Check the passenger compartment after transport for any contraband dropped by the prisoner during transport</a:t>
            </a:r>
          </a:p>
          <a:p>
            <a:pPr lvl="1"/>
            <a:r>
              <a:rPr lang="en-US" dirty="0"/>
              <a:t>Treat the items left in the vehicle as evidence until determined otherwise</a:t>
            </a:r>
          </a:p>
        </p:txBody>
      </p:sp>
      <p:sp>
        <p:nvSpPr>
          <p:cNvPr id="5" name="Footer Placeholder 4">
            <a:extLst>
              <a:ext uri="{FF2B5EF4-FFF2-40B4-BE49-F238E27FC236}">
                <a16:creationId xmlns:a16="http://schemas.microsoft.com/office/drawing/2014/main" id="{F1F390B3-5925-43D6-BEAB-636AB6E502D4}"/>
              </a:ext>
            </a:extLst>
          </p:cNvPr>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30408929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Transport of Prisoners:</a:t>
            </a:r>
            <a:br>
              <a:rPr lang="en-US" dirty="0"/>
            </a:br>
            <a:r>
              <a:rPr lang="en-US" dirty="0"/>
              <a:t>Transport Guidelines</a:t>
            </a:r>
          </a:p>
        </p:txBody>
      </p:sp>
      <p:sp>
        <p:nvSpPr>
          <p:cNvPr id="3" name="Content Placeholder 2"/>
          <p:cNvSpPr>
            <a:spLocks noGrp="1"/>
          </p:cNvSpPr>
          <p:nvPr>
            <p:ph idx="1"/>
          </p:nvPr>
        </p:nvSpPr>
        <p:spPr/>
        <p:txBody>
          <a:bodyPr>
            <a:normAutofit/>
          </a:bodyPr>
          <a:lstStyle/>
          <a:p>
            <a:r>
              <a:rPr lang="en-US" dirty="0"/>
              <a:t>A maximum of two prisoners may be transported in a patrol car</a:t>
            </a:r>
          </a:p>
          <a:p>
            <a:r>
              <a:rPr lang="en-US" dirty="0"/>
              <a:t>Juveniles can only be transported in patrol cars</a:t>
            </a:r>
          </a:p>
          <a:p>
            <a:r>
              <a:rPr lang="en-US" dirty="0"/>
              <a:t>No adult may be transported with a juvenile except a parent or other adult arrested in connection with same offense</a:t>
            </a:r>
          </a:p>
          <a:p>
            <a:r>
              <a:rPr lang="en-US" dirty="0"/>
              <a:t>Female prisoners may be transported with male prisoners only when they are arrested during the same incident</a:t>
            </a:r>
          </a:p>
          <a:p>
            <a:endParaRPr lang="en-US" dirty="0"/>
          </a:p>
        </p:txBody>
      </p:sp>
      <p:sp>
        <p:nvSpPr>
          <p:cNvPr id="5" name="Footer Placeholder 4">
            <a:extLst>
              <a:ext uri="{FF2B5EF4-FFF2-40B4-BE49-F238E27FC236}">
                <a16:creationId xmlns:a16="http://schemas.microsoft.com/office/drawing/2014/main" id="{5B73BFD8-B470-4C3C-A8DB-01A0883A41B7}"/>
              </a:ext>
            </a:extLst>
          </p:cNvPr>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263011911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TM03090434[[fn=Wood Type]]</Template>
  <TotalTime>93</TotalTime>
  <Words>1554</Words>
  <Application>Microsoft Office PowerPoint</Application>
  <PresentationFormat>On-screen Show (4:3)</PresentationFormat>
  <Paragraphs>154</Paragraphs>
  <Slides>33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33</vt:i4>
      </vt:variant>
    </vt:vector>
  </HeadingPairs>
  <TitlesOfParts>
    <vt:vector size="40" baseType="lpstr">
      <vt:lpstr>Arial</vt:lpstr>
      <vt:lpstr>Calibri</vt:lpstr>
      <vt:lpstr>Rockwell</vt:lpstr>
      <vt:lpstr>Rockwell Condensed</vt:lpstr>
      <vt:lpstr>Times New Roman</vt:lpstr>
      <vt:lpstr>Wingdings</vt:lpstr>
      <vt:lpstr>Wood Type</vt:lpstr>
      <vt:lpstr> PRISIONER TRANSPORT</vt:lpstr>
      <vt:lpstr>Search Procedures</vt:lpstr>
      <vt:lpstr>Types of Searches</vt:lpstr>
      <vt:lpstr>Types of Searches (continued)</vt:lpstr>
      <vt:lpstr>Types of Searches (continued)</vt:lpstr>
      <vt:lpstr>Types of Searches (continued)</vt:lpstr>
      <vt:lpstr>Types of Searches (continued)</vt:lpstr>
      <vt:lpstr>Transport of Prisoners: Vehicle Checklist</vt:lpstr>
      <vt:lpstr>Transport of Prisoners: Transport Guidelines</vt:lpstr>
      <vt:lpstr>Transport of Prisoners: Special Circumstances</vt:lpstr>
      <vt:lpstr>Transport of Prisoners: Special Circumstances (continued)</vt:lpstr>
      <vt:lpstr>Transport of Prisoners: Special Circumstances (continued)</vt:lpstr>
      <vt:lpstr>Transport of Prisoners: Special Circumstances (continued)</vt:lpstr>
      <vt:lpstr>Transport of Prisoners: Special Circumstances (continued)</vt:lpstr>
      <vt:lpstr>Transport of Prisoners: Restraints</vt:lpstr>
      <vt:lpstr>Transport of Prisoners: Restraints (continued)</vt:lpstr>
      <vt:lpstr>Transport of Prisoners: Restraints (continued)</vt:lpstr>
      <vt:lpstr>Handcuffing: Safety</vt:lpstr>
      <vt:lpstr>Handcuffing: Nomenclature</vt:lpstr>
      <vt:lpstr>Handcuffing: Positioning</vt:lpstr>
      <vt:lpstr>Handcuffing: Verbal Commands</vt:lpstr>
      <vt:lpstr>Handcuffing: Verbal Commands (continued)</vt:lpstr>
      <vt:lpstr>Handcuffing: Verbal Commands (continued)</vt:lpstr>
      <vt:lpstr>Handcuffing: Verbal Commands (continued)</vt:lpstr>
      <vt:lpstr>Handcuffing: Grip</vt:lpstr>
      <vt:lpstr>Handcuffing:  Speed Cuffing Step One</vt:lpstr>
      <vt:lpstr>Handcuffing:  Speed Cuffing Step One (continued)</vt:lpstr>
      <vt:lpstr>Handcuffing: Speed Cuffing Step Two</vt:lpstr>
      <vt:lpstr>Handcuffing: Speed Cuffing Step Two (continued)</vt:lpstr>
      <vt:lpstr>Handcuffing: Speed Cuffing Step Two (continued)</vt:lpstr>
      <vt:lpstr>Handcuffing:  Speed Cuffing Step Three</vt:lpstr>
      <vt:lpstr>Handcuffing: Double Lock</vt:lpstr>
      <vt:lpstr>Phil Davis Office of Community Relations  865-755-0221 (TEXT 1st) Special Operations Center 735 Middle Creek Road pdavis@seviercountytn.gov www.seviercountysheriff.com </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owner</dc:creator>
  <cp:lastModifiedBy>Phillip E. Davis</cp:lastModifiedBy>
  <cp:revision>19</cp:revision>
  <dcterms:created xsi:type="dcterms:W3CDTF">2012-06-01T20:29:16Z</dcterms:created>
  <dcterms:modified xsi:type="dcterms:W3CDTF">2019-01-31T15:31:21Z</dcterms:modified>
</cp:coreProperties>
</file>